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0" r:id="rId5"/>
    <p:sldId id="269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904038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66"/>
    <a:srgbClr val="FFFF99"/>
    <a:srgbClr val="969696"/>
    <a:srgbClr val="CCFFFF"/>
    <a:srgbClr val="5C09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>
      <p:cViewPr varScale="1">
        <p:scale>
          <a:sx n="71" d="100"/>
          <a:sy n="71" d="100"/>
        </p:scale>
        <p:origin x="1272" y="5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D35F818-8F95-4D4B-8511-C68E4BFDA967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3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D3BBFB6-EA16-814E-8BA7-170BD942239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1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800" smtClean="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38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09900" y="6400800"/>
            <a:ext cx="32766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4128827" y="1201331"/>
            <a:ext cx="1038746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mtClean="0">
                <a:latin typeface="Arial" charset="0"/>
              </a:rPr>
              <a:t>Meeting Sponsor</a:t>
            </a:r>
            <a:endParaRPr lang="en-US" dirty="0" smtClean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89200" y="1646862"/>
            <a:ext cx="4318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3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5C08-9863-464B-8ADE-A89BC410905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E5D2-22FF-DE40-BB45-5904AFD691A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5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BF124-AF04-5448-81DF-7A81BF3CA46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08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6FCB-D23A-A24C-9D82-3F41F4AC5DA0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6CF4-B06C-C644-947A-3193A300C1B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97B-9CFF-B245-85B9-914B1C89C38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1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5999-4989-CE46-9052-5F6CD8C2D654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257F-3AC2-0942-956E-433F540C01CE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DC85-1E39-6F45-8D26-88CB57EE5C7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1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41DA-054F-A74C-AF1A-5876988B7CF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3388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fld id="{27D0F9EB-4EAC-1044-9312-C01285DE51F3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mtClean="0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jpe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forge.brgm.fr/svnrepository/epos/trunk/Documents/HTML_documentation/Borehole_UML_Conceptual/index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ge.brgm.fr/svnrepository/epos/trunk/instances/BoreholeView.x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microsoft.com/office/2007/relationships/hdphoto" Target="../media/hdphoto1.wdp"/><Relationship Id="rId21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7.png"/><Relationship Id="rId16" Type="http://schemas.openxmlformats.org/officeDocument/2006/relationships/image" Target="../media/image24.pn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6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Borehole update: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err="1" smtClean="0"/>
              <a:t>simpleFeature</a:t>
            </a:r>
            <a:r>
              <a:rPr lang="en-US" dirty="0" smtClean="0"/>
              <a:t> exchange, conceptual UML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9144000" cy="1371600"/>
          </a:xfrm>
        </p:spPr>
        <p:txBody>
          <a:bodyPr/>
          <a:lstStyle/>
          <a:p>
            <a:r>
              <a:rPr lang="en-US" altLang="en-US" dirty="0" smtClean="0">
                <a:ea typeface="MS PGothic" charset="-128"/>
              </a:rPr>
              <a:t>104th </a:t>
            </a:r>
            <a:r>
              <a:rPr lang="en-US" altLang="en-US" dirty="0">
                <a:ea typeface="MS PGothic" charset="-128"/>
              </a:rPr>
              <a:t>OGC Technical </a:t>
            </a:r>
            <a:r>
              <a:rPr lang="en-US" altLang="en-US" dirty="0" smtClean="0">
                <a:ea typeface="MS PGothic" charset="-128"/>
              </a:rPr>
              <a:t>Committee – </a:t>
            </a:r>
            <a:r>
              <a:rPr lang="en-US" altLang="en-US" dirty="0" err="1" smtClean="0">
                <a:ea typeface="MS PGothic" charset="-128"/>
              </a:rPr>
              <a:t>GeoScience</a:t>
            </a:r>
            <a:r>
              <a:rPr lang="en-US" altLang="en-US" dirty="0" smtClean="0">
                <a:ea typeface="MS PGothic" charset="-128"/>
              </a:rPr>
              <a:t> DWG session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Southampton, United Kingdom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Sylvain Grellet - BRGM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err="1" smtClean="0">
                <a:ea typeface="MS PGothic" charset="-128"/>
              </a:rPr>
              <a:t>GeoSciML</a:t>
            </a:r>
            <a:r>
              <a:rPr lang="en-US" altLang="en-US" dirty="0" smtClean="0">
                <a:ea typeface="MS PGothic" charset="-128"/>
              </a:rPr>
              <a:t> DWG - 12 September 2017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181" y="12538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8069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EPOS </a:t>
            </a:r>
            <a:r>
              <a:rPr lang="fr-FR" dirty="0" err="1"/>
              <a:t>BoreholeView</a:t>
            </a:r>
            <a:r>
              <a:rPr lang="fr-FR" dirty="0"/>
              <a:t> – use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9" name="Immagine 183" descr="BRGMExample.pn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14"/>
          <a:stretch/>
        </p:blipFill>
        <p:spPr>
          <a:xfrm>
            <a:off x="231775" y="5741844"/>
            <a:ext cx="7941096" cy="658956"/>
          </a:xfrm>
          <a:prstGeom prst="rect">
            <a:avLst/>
          </a:prstGeom>
        </p:spPr>
      </p:pic>
      <p:sp>
        <p:nvSpPr>
          <p:cNvPr id="33" name="Rectangle à coins arrondis 32"/>
          <p:cNvSpPr/>
          <p:nvPr/>
        </p:nvSpPr>
        <p:spPr bwMode="auto">
          <a:xfrm>
            <a:off x="2861876" y="1966180"/>
            <a:ext cx="1414013" cy="8088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2064774" y="2775011"/>
            <a:ext cx="2211862" cy="2801763"/>
            <a:chOff x="2064774" y="4019955"/>
            <a:chExt cx="2211862" cy="2801763"/>
          </a:xfrm>
        </p:grpSpPr>
        <p:sp>
          <p:nvSpPr>
            <p:cNvPr id="35" name="Rectangle à coins arrondis 34"/>
            <p:cNvSpPr/>
            <p:nvPr/>
          </p:nvSpPr>
          <p:spPr bwMode="auto">
            <a:xfrm>
              <a:off x="2064774" y="5167776"/>
              <a:ext cx="2199435" cy="165394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Observations / logs</a:t>
              </a:r>
            </a:p>
          </p:txBody>
        </p: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499" y="5532073"/>
              <a:ext cx="243998" cy="73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Connecteur droit avec flèche 36"/>
            <p:cNvCxnSpPr/>
            <p:nvPr/>
          </p:nvCxnSpPr>
          <p:spPr>
            <a:xfrm>
              <a:off x="3568882" y="4019955"/>
              <a:ext cx="0" cy="116491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3074836" y="4405888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i="1">
                  <a:solidFill>
                    <a:schemeClr val="accent2">
                      <a:lumMod val="75000"/>
                    </a:schemeClr>
                  </a:solidFill>
                </a:defRPr>
              </a:lvl1pPr>
            </a:lstStyle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</a:rPr>
                <a:t>URI</a:t>
              </a:r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 flipH="1">
              <a:off x="3823903" y="4019955"/>
              <a:ext cx="8284" cy="116491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3782590" y="4474066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bg1">
                      <a:lumMod val="85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41" name="Picture 2" descr="D:\Documents\grellets\Travail\International\H2020\EPOS\H2020\Realisation\WP15\20161122-23_Potsdam\Images\STREMY_Lo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50"/>
            <a:stretch/>
          </p:blipFill>
          <p:spPr bwMode="auto">
            <a:xfrm>
              <a:off x="2197496" y="5511105"/>
              <a:ext cx="1183627" cy="11352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ectangle à coins arrondis 41"/>
          <p:cNvSpPr/>
          <p:nvPr/>
        </p:nvSpPr>
        <p:spPr bwMode="auto">
          <a:xfrm>
            <a:off x="2420039" y="914400"/>
            <a:ext cx="1414013" cy="808831"/>
          </a:xfrm>
          <a:prstGeom prst="roundRect">
            <a:avLst/>
          </a:prstGeom>
          <a:solidFill>
            <a:srgbClr val="007600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BoreholeIView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139256" y="1723231"/>
            <a:ext cx="2688557" cy="2216694"/>
            <a:chOff x="217491" y="3084390"/>
            <a:chExt cx="2688557" cy="2216694"/>
          </a:xfrm>
        </p:grpSpPr>
        <p:cxnSp>
          <p:nvCxnSpPr>
            <p:cNvPr id="44" name="Connecteur droit avec flèche 56"/>
            <p:cNvCxnSpPr/>
            <p:nvPr/>
          </p:nvCxnSpPr>
          <p:spPr>
            <a:xfrm rot="5400000">
              <a:off x="1699475" y="4191637"/>
              <a:ext cx="2216694" cy="22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217491" y="4612677"/>
              <a:ext cx="26885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 smtClean="0">
                  <a:solidFill>
                    <a:srgbClr val="007600"/>
                  </a:solidFill>
                </a:rPr>
                <a:t>gsmlp:geologicalDescription</a:t>
              </a:r>
              <a:r>
                <a:rPr lang="fr-FR" sz="1400" i="1" dirty="0">
                  <a:solidFill>
                    <a:srgbClr val="007600"/>
                  </a:solidFill>
                </a:rPr>
                <a:t> </a:t>
              </a:r>
              <a:endParaRPr lang="fr-FR" sz="1400" i="1" dirty="0" smtClean="0">
                <a:solidFill>
                  <a:srgbClr val="007600"/>
                </a:solidFill>
              </a:endParaRPr>
            </a:p>
            <a:p>
              <a:r>
                <a:rPr lang="fr-FR" sz="1400" i="1" dirty="0" smtClean="0">
                  <a:solidFill>
                    <a:srgbClr val="007600"/>
                  </a:solidFill>
                </a:rPr>
                <a:t>-&gt; (URI)</a:t>
              </a:r>
              <a:endParaRPr lang="fr-FR" sz="1400" i="1" dirty="0">
                <a:solidFill>
                  <a:srgbClr val="007600"/>
                </a:solidFill>
              </a:endParaRPr>
            </a:p>
          </p:txBody>
        </p:sp>
      </p:grpSp>
      <p:sp>
        <p:nvSpPr>
          <p:cNvPr id="48" name="Rettangolo arrotondato 184"/>
          <p:cNvSpPr/>
          <p:nvPr/>
        </p:nvSpPr>
        <p:spPr>
          <a:xfrm>
            <a:off x="231775" y="5923307"/>
            <a:ext cx="7737503" cy="264973"/>
          </a:xfrm>
          <a:prstGeom prst="round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8"/>
          <p:cNvSpPr txBox="1"/>
          <p:nvPr/>
        </p:nvSpPr>
        <p:spPr>
          <a:xfrm>
            <a:off x="4269717" y="4749803"/>
            <a:ext cx="62458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u="sng" dirty="0"/>
              <a:t>Tested Implementation</a:t>
            </a:r>
          </a:p>
          <a:p>
            <a:r>
              <a:rPr lang="en-GB" b="1" i="1" dirty="0" err="1" smtClean="0"/>
              <a:t>geologicalDescription</a:t>
            </a:r>
            <a:r>
              <a:rPr lang="en-GB" b="1" i="1" dirty="0" smtClean="0"/>
              <a:t> (log) provided </a:t>
            </a:r>
            <a:r>
              <a:rPr lang="en-GB" i="1" dirty="0"/>
              <a:t>using GWML2:GW_GeologyLogCoverage</a:t>
            </a:r>
            <a:endParaRPr lang="en-GB" b="1" i="1" dirty="0" smtClean="0"/>
          </a:p>
          <a:p>
            <a:endParaRPr lang="en-GB" i="1" dirty="0"/>
          </a:p>
        </p:txBody>
      </p:sp>
      <p:pic>
        <p:nvPicPr>
          <p:cNvPr id="54" name="Picture 2" descr="Résultat de recherche d'images pour &quot;EU logo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6796" r="4249" b="4851"/>
          <a:stretch/>
        </p:blipFill>
        <p:spPr bwMode="auto">
          <a:xfrm>
            <a:off x="3228723" y="1441398"/>
            <a:ext cx="304800" cy="22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TCS_Geological_Information_and_Model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22" y="1396627"/>
            <a:ext cx="295251" cy="295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uppo 76"/>
          <p:cNvGrpSpPr/>
          <p:nvPr/>
        </p:nvGrpSpPr>
        <p:grpSpPr>
          <a:xfrm>
            <a:off x="3010561" y="2313974"/>
            <a:ext cx="1289847" cy="438758"/>
            <a:chOff x="2942043" y="3553255"/>
            <a:chExt cx="1289847" cy="438758"/>
          </a:xfrm>
        </p:grpSpPr>
        <p:pic>
          <p:nvPicPr>
            <p:cNvPr id="57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043" y="3560529"/>
              <a:ext cx="301348" cy="1936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536" y="3560529"/>
              <a:ext cx="301347" cy="190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283" y="3553255"/>
              <a:ext cx="301347" cy="20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Immagine 1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30543" y="3553255"/>
              <a:ext cx="301347" cy="199467"/>
            </a:xfrm>
            <a:prstGeom prst="rect">
              <a:avLst/>
            </a:prstGeom>
          </p:spPr>
        </p:pic>
        <p:grpSp>
          <p:nvGrpSpPr>
            <p:cNvPr id="61" name="Gruppo 128"/>
            <p:cNvGrpSpPr/>
            <p:nvPr/>
          </p:nvGrpSpPr>
          <p:grpSpPr>
            <a:xfrm>
              <a:off x="3599283" y="3768013"/>
              <a:ext cx="602695" cy="224000"/>
              <a:chOff x="873245" y="4156287"/>
              <a:chExt cx="602695" cy="224000"/>
            </a:xfrm>
          </p:grpSpPr>
          <p:sp>
            <p:nvSpPr>
              <p:cNvPr id="64" name="Rectangle 7"/>
              <p:cNvSpPr/>
              <p:nvPr/>
            </p:nvSpPr>
            <p:spPr>
              <a:xfrm>
                <a:off x="873245" y="4156287"/>
                <a:ext cx="602695" cy="2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 </a:t>
                </a:r>
                <a:r>
                  <a:rPr lang="fr-FR" sz="1200" dirty="0" smtClean="0">
                    <a:solidFill>
                      <a:schemeClr val="tx1"/>
                    </a:solidFill>
                  </a:rPr>
                  <a:t>       …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5" name="Immagine 13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0204" y="4169054"/>
                <a:ext cx="217266" cy="200351"/>
              </a:xfrm>
              <a:prstGeom prst="rect">
                <a:avLst/>
              </a:prstGeom>
            </p:spPr>
          </p:pic>
        </p:grpSp>
        <p:pic>
          <p:nvPicPr>
            <p:cNvPr id="62" name="Immagine 1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46242" y="3772667"/>
              <a:ext cx="301347" cy="200898"/>
            </a:xfrm>
            <a:prstGeom prst="rect">
              <a:avLst/>
            </a:prstGeom>
          </p:spPr>
        </p:pic>
        <p:pic>
          <p:nvPicPr>
            <p:cNvPr id="63" name="Immagine 1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70682" y="3772667"/>
              <a:ext cx="298202" cy="200898"/>
            </a:xfrm>
            <a:prstGeom prst="rect">
              <a:avLst/>
            </a:prstGeom>
          </p:spPr>
        </p:pic>
      </p:grpSp>
      <p:grpSp>
        <p:nvGrpSpPr>
          <p:cNvPr id="66" name="Gruppo 76"/>
          <p:cNvGrpSpPr/>
          <p:nvPr/>
        </p:nvGrpSpPr>
        <p:grpSpPr>
          <a:xfrm>
            <a:off x="3455602" y="5111997"/>
            <a:ext cx="1289847" cy="438758"/>
            <a:chOff x="2942043" y="3553255"/>
            <a:chExt cx="1289847" cy="438758"/>
          </a:xfrm>
        </p:grpSpPr>
        <p:pic>
          <p:nvPicPr>
            <p:cNvPr id="67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043" y="3560529"/>
              <a:ext cx="301348" cy="1936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536" y="3560529"/>
              <a:ext cx="301347" cy="190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283" y="3553255"/>
              <a:ext cx="301347" cy="20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Immagine 1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30543" y="3553255"/>
              <a:ext cx="301347" cy="199467"/>
            </a:xfrm>
            <a:prstGeom prst="rect">
              <a:avLst/>
            </a:prstGeom>
          </p:spPr>
        </p:pic>
        <p:grpSp>
          <p:nvGrpSpPr>
            <p:cNvPr id="71" name="Gruppo 128"/>
            <p:cNvGrpSpPr/>
            <p:nvPr/>
          </p:nvGrpSpPr>
          <p:grpSpPr>
            <a:xfrm>
              <a:off x="3599283" y="3768013"/>
              <a:ext cx="602695" cy="224000"/>
              <a:chOff x="873245" y="4156287"/>
              <a:chExt cx="602695" cy="224000"/>
            </a:xfrm>
          </p:grpSpPr>
          <p:sp>
            <p:nvSpPr>
              <p:cNvPr id="74" name="Rectangle 7"/>
              <p:cNvSpPr/>
              <p:nvPr/>
            </p:nvSpPr>
            <p:spPr>
              <a:xfrm>
                <a:off x="873245" y="4156287"/>
                <a:ext cx="602695" cy="2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 </a:t>
                </a:r>
                <a:r>
                  <a:rPr lang="fr-FR" sz="1200" dirty="0" smtClean="0">
                    <a:solidFill>
                      <a:schemeClr val="tx1"/>
                    </a:solidFill>
                  </a:rPr>
                  <a:t>       …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5" name="Immagine 13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0204" y="4169054"/>
                <a:ext cx="217266" cy="200351"/>
              </a:xfrm>
              <a:prstGeom prst="rect">
                <a:avLst/>
              </a:prstGeom>
            </p:spPr>
          </p:pic>
        </p:grpSp>
        <p:pic>
          <p:nvPicPr>
            <p:cNvPr id="72" name="Immagine 1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46242" y="3772667"/>
              <a:ext cx="301347" cy="200898"/>
            </a:xfrm>
            <a:prstGeom prst="rect">
              <a:avLst/>
            </a:prstGeom>
          </p:spPr>
        </p:pic>
        <p:pic>
          <p:nvPicPr>
            <p:cNvPr id="73" name="Immagine 1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70682" y="3772667"/>
              <a:ext cx="298202" cy="200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17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EPOS </a:t>
            </a:r>
            <a:r>
              <a:rPr lang="fr-FR" dirty="0" err="1"/>
              <a:t>BoreholeView</a:t>
            </a:r>
            <a:r>
              <a:rPr lang="fr-FR" dirty="0"/>
              <a:t> </a:t>
            </a:r>
            <a:r>
              <a:rPr lang="fr-FR" dirty="0" smtClean="0"/>
              <a:t>– </a:t>
            </a:r>
            <a:r>
              <a:rPr lang="fr-FR" dirty="0" err="1" smtClean="0"/>
              <a:t>feeding</a:t>
            </a:r>
            <a:r>
              <a:rPr lang="fr-FR" dirty="0" smtClean="0"/>
              <a:t> </a:t>
            </a:r>
            <a:r>
              <a:rPr lang="en-US" dirty="0" smtClean="0"/>
              <a:t>the index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institution maintains its Borehole </a:t>
            </a:r>
            <a:r>
              <a:rPr lang="en-US" dirty="0" err="1" smtClean="0"/>
              <a:t>BoreholeView</a:t>
            </a:r>
            <a:r>
              <a:rPr lang="en-US" dirty="0" smtClean="0"/>
              <a:t> (SF-0) service and underlying </a:t>
            </a:r>
            <a:r>
              <a:rPr lang="en-US" dirty="0" err="1" smtClean="0"/>
              <a:t>complexFeature</a:t>
            </a:r>
            <a:r>
              <a:rPr lang="en-US" dirty="0" smtClean="0"/>
              <a:t> flows</a:t>
            </a:r>
            <a:endParaRPr lang="en-US" dirty="0"/>
          </a:p>
          <a:p>
            <a:r>
              <a:rPr lang="en-US" u="sng" dirty="0"/>
              <a:t>Only </a:t>
            </a:r>
            <a:r>
              <a:rPr lang="en-US" u="sng" dirty="0" smtClean="0"/>
              <a:t>SF-0 flows </a:t>
            </a:r>
            <a:r>
              <a:rPr lang="en-US" dirty="0" smtClean="0"/>
              <a:t>are </a:t>
            </a:r>
            <a:r>
              <a:rPr lang="en-US" dirty="0"/>
              <a:t>harvested at EU level</a:t>
            </a:r>
          </a:p>
          <a:p>
            <a:r>
              <a:rPr lang="en-US" dirty="0"/>
              <a:t>The index is up-to-date thanks to a pub/sub approach</a:t>
            </a:r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3823483" y="3315557"/>
            <a:ext cx="1414013" cy="808831"/>
          </a:xfrm>
          <a:prstGeom prst="roundRect">
            <a:avLst/>
          </a:prstGeom>
          <a:solidFill>
            <a:srgbClr val="007600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BoreholeIView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Organigramme : Disque magnétique 6"/>
          <p:cNvSpPr/>
          <p:nvPr/>
        </p:nvSpPr>
        <p:spPr bwMode="auto">
          <a:xfrm>
            <a:off x="869682" y="5693496"/>
            <a:ext cx="792088" cy="544760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rganigramme : Disque magnétique 7"/>
          <p:cNvSpPr/>
          <p:nvPr/>
        </p:nvSpPr>
        <p:spPr bwMode="auto">
          <a:xfrm>
            <a:off x="1796051" y="5693496"/>
            <a:ext cx="792088" cy="544760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rganigramme : Disque magnétique 8"/>
          <p:cNvSpPr/>
          <p:nvPr/>
        </p:nvSpPr>
        <p:spPr bwMode="auto">
          <a:xfrm>
            <a:off x="3656336" y="5693675"/>
            <a:ext cx="792088" cy="544760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rganigramme : Disque magnétique 9"/>
          <p:cNvSpPr/>
          <p:nvPr/>
        </p:nvSpPr>
        <p:spPr bwMode="auto">
          <a:xfrm>
            <a:off x="4599745" y="5693675"/>
            <a:ext cx="792088" cy="544760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rganigramme : Disque magnétique 10"/>
          <p:cNvSpPr/>
          <p:nvPr/>
        </p:nvSpPr>
        <p:spPr bwMode="auto">
          <a:xfrm>
            <a:off x="7405033" y="5679926"/>
            <a:ext cx="792088" cy="544760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50404" y="5931900"/>
            <a:ext cx="301347" cy="2008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…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13" name="Connecteur droit avec flèche 12"/>
          <p:cNvCxnSpPr>
            <a:stCxn id="7" idx="1"/>
            <a:endCxn id="5" idx="2"/>
          </p:cNvCxnSpPr>
          <p:nvPr/>
        </p:nvCxnSpPr>
        <p:spPr bwMode="auto">
          <a:xfrm flipV="1">
            <a:off x="1265726" y="4124388"/>
            <a:ext cx="3264764" cy="15691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/>
          <p:cNvCxnSpPr>
            <a:stCxn id="8" idx="1"/>
            <a:endCxn id="5" idx="2"/>
          </p:cNvCxnSpPr>
          <p:nvPr/>
        </p:nvCxnSpPr>
        <p:spPr bwMode="auto">
          <a:xfrm flipV="1">
            <a:off x="2192095" y="4124388"/>
            <a:ext cx="2338395" cy="15691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>
            <a:stCxn id="9" idx="1"/>
            <a:endCxn id="5" idx="2"/>
          </p:cNvCxnSpPr>
          <p:nvPr/>
        </p:nvCxnSpPr>
        <p:spPr bwMode="auto">
          <a:xfrm flipV="1">
            <a:off x="4052380" y="4124388"/>
            <a:ext cx="478110" cy="15692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avec flèche 15"/>
          <p:cNvCxnSpPr>
            <a:stCxn id="10" idx="1"/>
            <a:endCxn id="5" idx="2"/>
          </p:cNvCxnSpPr>
          <p:nvPr/>
        </p:nvCxnSpPr>
        <p:spPr bwMode="auto">
          <a:xfrm flipH="1" flipV="1">
            <a:off x="4530490" y="4124388"/>
            <a:ext cx="465299" cy="15692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avec flèche 16"/>
          <p:cNvCxnSpPr>
            <a:stCxn id="11" idx="1"/>
            <a:endCxn id="5" idx="2"/>
          </p:cNvCxnSpPr>
          <p:nvPr/>
        </p:nvCxnSpPr>
        <p:spPr bwMode="auto">
          <a:xfrm flipH="1" flipV="1">
            <a:off x="4530490" y="4124388"/>
            <a:ext cx="3270587" cy="15555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2" y="5947661"/>
            <a:ext cx="301348" cy="19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21" y="5964076"/>
            <a:ext cx="301347" cy="19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706" y="5941818"/>
            <a:ext cx="301347" cy="199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magin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15" y="5953971"/>
            <a:ext cx="301347" cy="20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Organigramme : Disque magnétique 8"/>
          <p:cNvSpPr/>
          <p:nvPr/>
        </p:nvSpPr>
        <p:spPr bwMode="auto">
          <a:xfrm>
            <a:off x="2717932" y="5693675"/>
            <a:ext cx="792088" cy="544760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rganigramme : Disque magnétique 10"/>
          <p:cNvSpPr/>
          <p:nvPr/>
        </p:nvSpPr>
        <p:spPr bwMode="auto">
          <a:xfrm>
            <a:off x="6468847" y="5679926"/>
            <a:ext cx="792088" cy="544760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rganigramme : Disque magnétique 10"/>
          <p:cNvSpPr/>
          <p:nvPr/>
        </p:nvSpPr>
        <p:spPr bwMode="auto">
          <a:xfrm>
            <a:off x="5535560" y="5693675"/>
            <a:ext cx="792088" cy="544760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Connecteur droit avec flèche 18"/>
          <p:cNvCxnSpPr>
            <a:stCxn id="22" idx="1"/>
            <a:endCxn id="5" idx="2"/>
          </p:cNvCxnSpPr>
          <p:nvPr/>
        </p:nvCxnSpPr>
        <p:spPr bwMode="auto">
          <a:xfrm flipV="1">
            <a:off x="3113976" y="4124388"/>
            <a:ext cx="1416514" cy="15692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avec flèche 18"/>
          <p:cNvCxnSpPr>
            <a:stCxn id="24" idx="1"/>
            <a:endCxn id="5" idx="2"/>
          </p:cNvCxnSpPr>
          <p:nvPr/>
        </p:nvCxnSpPr>
        <p:spPr bwMode="auto">
          <a:xfrm flipH="1" flipV="1">
            <a:off x="4530490" y="4124388"/>
            <a:ext cx="1401114" cy="15692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necteur droit avec flèche 18"/>
          <p:cNvCxnSpPr>
            <a:stCxn id="23" idx="1"/>
            <a:endCxn id="5" idx="2"/>
          </p:cNvCxnSpPr>
          <p:nvPr/>
        </p:nvCxnSpPr>
        <p:spPr bwMode="auto">
          <a:xfrm flipH="1" flipV="1">
            <a:off x="4530490" y="4124388"/>
            <a:ext cx="2334401" cy="15555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02" y="5953971"/>
            <a:ext cx="301347" cy="20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magin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503" y="5947661"/>
            <a:ext cx="298202" cy="20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0" name="Gruppo 62"/>
          <p:cNvGrpSpPr/>
          <p:nvPr/>
        </p:nvGrpSpPr>
        <p:grpSpPr>
          <a:xfrm>
            <a:off x="6719725" y="5930869"/>
            <a:ext cx="290332" cy="224000"/>
            <a:chOff x="7044564" y="4708147"/>
            <a:chExt cx="290332" cy="224000"/>
          </a:xfrm>
        </p:grpSpPr>
        <p:sp>
          <p:nvSpPr>
            <p:cNvPr id="31" name="Rectangle 7"/>
            <p:cNvSpPr/>
            <p:nvPr/>
          </p:nvSpPr>
          <p:spPr>
            <a:xfrm>
              <a:off x="7044564" y="4708147"/>
              <a:ext cx="290332" cy="2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 </a:t>
              </a:r>
              <a:r>
                <a:rPr lang="fr-FR" sz="1200" dirty="0" smtClean="0">
                  <a:solidFill>
                    <a:schemeClr val="tx1"/>
                  </a:solidFill>
                </a:rPr>
                <a:t>       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pic>
          <p:nvPicPr>
            <p:cNvPr id="32" name="Immagin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81097" y="4720914"/>
              <a:ext cx="217266" cy="200351"/>
            </a:xfrm>
            <a:prstGeom prst="rect">
              <a:avLst/>
            </a:prstGeom>
          </p:spPr>
        </p:pic>
      </p:grpSp>
      <p:sp>
        <p:nvSpPr>
          <p:cNvPr id="33" name="Organigramme : Terminateur 32"/>
          <p:cNvSpPr/>
          <p:nvPr/>
        </p:nvSpPr>
        <p:spPr bwMode="auto">
          <a:xfrm>
            <a:off x="2267744" y="4797152"/>
            <a:ext cx="4525491" cy="288032"/>
          </a:xfrm>
          <a:prstGeom prst="flowChartTerminator">
            <a:avLst/>
          </a:prstGeom>
          <a:solidFill>
            <a:srgbClr val="0000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Pub/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Sub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5" name="Connecteur droit avec flèche 80"/>
          <p:cNvCxnSpPr>
            <a:stCxn id="5" idx="3"/>
          </p:cNvCxnSpPr>
          <p:nvPr/>
        </p:nvCxnSpPr>
        <p:spPr>
          <a:xfrm>
            <a:off x="5237496" y="3719973"/>
            <a:ext cx="1602907" cy="11831"/>
          </a:xfrm>
          <a:prstGeom prst="straightConnector1">
            <a:avLst/>
          </a:prstGeom>
          <a:ln w="38100" cmpd="sng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sellaDiTesto 69"/>
          <p:cNvSpPr txBox="1"/>
          <p:nvPr/>
        </p:nvSpPr>
        <p:spPr>
          <a:xfrm>
            <a:off x="6312316" y="3608693"/>
            <a:ext cx="2424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chemeClr val="tx2"/>
                </a:solidFill>
              </a:rPr>
              <a:t>Geoportals </a:t>
            </a:r>
          </a:p>
          <a:p>
            <a:pPr algn="ctr"/>
            <a:r>
              <a:rPr lang="it-IT" b="1" i="1" dirty="0" smtClean="0">
                <a:solidFill>
                  <a:schemeClr val="tx2"/>
                </a:solidFill>
              </a:rPr>
              <a:t>(EPOS, INSPIRE, ...)</a:t>
            </a:r>
            <a:endParaRPr lang="it-IT" b="1" i="1" dirty="0">
              <a:solidFill>
                <a:schemeClr val="tx2"/>
              </a:solidFill>
            </a:endParaRPr>
          </a:p>
        </p:txBody>
      </p:sp>
      <p:pic>
        <p:nvPicPr>
          <p:cNvPr id="37" name="Picture 2" descr="Résultat de recherche d'images pour &quot;EU logo&quot;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6796" r="4249" b="4851"/>
          <a:stretch/>
        </p:blipFill>
        <p:spPr bwMode="auto">
          <a:xfrm>
            <a:off x="4599745" y="3819380"/>
            <a:ext cx="304800" cy="22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TCS_Geological_Information_and_Model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44" y="3774609"/>
            <a:ext cx="295251" cy="295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EPOS </a:t>
            </a:r>
            <a:r>
              <a:rPr lang="fr-FR" dirty="0" err="1"/>
              <a:t>BoreholeView</a:t>
            </a:r>
            <a:r>
              <a:rPr lang="fr-FR" dirty="0"/>
              <a:t> – </a:t>
            </a:r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Exposing summary Information </a:t>
            </a:r>
            <a:r>
              <a:rPr lang="en-US" dirty="0" smtClean="0"/>
              <a:t>(SF-0) </a:t>
            </a:r>
            <a:r>
              <a:rPr lang="en-US" dirty="0"/>
              <a:t>is easier/faster than complex Feature</a:t>
            </a:r>
          </a:p>
          <a:p>
            <a:pPr lvl="1"/>
            <a:r>
              <a:rPr lang="en-US" dirty="0"/>
              <a:t>Allows to add more data providers</a:t>
            </a:r>
          </a:p>
          <a:p>
            <a:endParaRPr lang="en-US" dirty="0"/>
          </a:p>
          <a:p>
            <a:r>
              <a:rPr lang="en-US" dirty="0"/>
              <a:t>Harvesting </a:t>
            </a:r>
            <a:r>
              <a:rPr lang="en-US" dirty="0" err="1"/>
              <a:t>simpleFeature</a:t>
            </a:r>
            <a:r>
              <a:rPr lang="en-US" dirty="0"/>
              <a:t> is more reasonable than complex Feature</a:t>
            </a:r>
          </a:p>
          <a:p>
            <a:pPr lvl="1"/>
            <a:r>
              <a:rPr lang="en-US" dirty="0"/>
              <a:t>WFS on </a:t>
            </a:r>
            <a:r>
              <a:rPr lang="en-US" dirty="0" err="1"/>
              <a:t>complexFeature</a:t>
            </a:r>
            <a:r>
              <a:rPr lang="en-US" dirty="0"/>
              <a:t> is not meant/suited to synchronize millions of instances !</a:t>
            </a:r>
          </a:p>
          <a:p>
            <a:pPr lvl="1"/>
            <a:r>
              <a:rPr lang="en-US" dirty="0"/>
              <a:t>Harvesting a ‘Borehole vCard’ just for discovery makes more sense</a:t>
            </a:r>
          </a:p>
          <a:p>
            <a:endParaRPr lang="en-US" dirty="0"/>
          </a:p>
          <a:p>
            <a:r>
              <a:rPr lang="en-US" dirty="0"/>
              <a:t>The Borehole index in turns points to National data flows</a:t>
            </a:r>
          </a:p>
          <a:p>
            <a:pPr lvl="1"/>
            <a:r>
              <a:rPr lang="en-US" dirty="0"/>
              <a:t>With respect to INSPIRE semantics</a:t>
            </a:r>
          </a:p>
          <a:p>
            <a:pPr lvl="1"/>
            <a:r>
              <a:rPr lang="en-US" dirty="0" smtClean="0"/>
              <a:t>SF-0 just </a:t>
            </a:r>
            <a:r>
              <a:rPr lang="en-US" dirty="0"/>
              <a:t>here to support discovery</a:t>
            </a:r>
          </a:p>
          <a:p>
            <a:endParaRPr lang="en-US" dirty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92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EPOS </a:t>
            </a:r>
            <a:r>
              <a:rPr lang="fr-FR" dirty="0" err="1"/>
              <a:t>BoreholeView</a:t>
            </a:r>
            <a:r>
              <a:rPr lang="fr-FR" dirty="0"/>
              <a:t> – </a:t>
            </a:r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US" sz="2000" b="1" i="1" dirty="0"/>
              <a:t>Data provider</a:t>
            </a:r>
          </a:p>
          <a:p>
            <a:pPr lvl="1" algn="just">
              <a:spcAft>
                <a:spcPts val="600"/>
              </a:spcAft>
            </a:pPr>
            <a:r>
              <a:rPr lang="en-US" dirty="0" smtClean="0"/>
              <a:t>So far: BRGM, GEUS, ISPRA, UU-SE</a:t>
            </a:r>
          </a:p>
          <a:p>
            <a:pPr lvl="1" algn="just">
              <a:spcAft>
                <a:spcPts val="600"/>
              </a:spcAft>
            </a:pPr>
            <a:r>
              <a:rPr lang="en-US" dirty="0" smtClean="0"/>
              <a:t>Coming: BGS, GSI, GFZ, CGS, </a:t>
            </a:r>
            <a:r>
              <a:rPr lang="en-US" dirty="0" err="1" smtClean="0"/>
              <a:t>GeoZS</a:t>
            </a:r>
            <a:endParaRPr lang="en-US" dirty="0" smtClean="0"/>
          </a:p>
          <a:p>
            <a:pPr lvl="1" algn="just">
              <a:spcAft>
                <a:spcPts val="600"/>
              </a:spcAft>
            </a:pPr>
            <a:r>
              <a:rPr lang="en-US" dirty="0" smtClean="0"/>
              <a:t>Add </a:t>
            </a:r>
            <a:r>
              <a:rPr lang="en-US" dirty="0"/>
              <a:t>more EU geological surveys and research partners</a:t>
            </a:r>
          </a:p>
          <a:p>
            <a:pPr algn="just">
              <a:spcAft>
                <a:spcPts val="600"/>
              </a:spcAft>
            </a:pPr>
            <a:r>
              <a:rPr lang="en-US" sz="2000" b="1" i="1" dirty="0" smtClean="0"/>
              <a:t>IT</a:t>
            </a:r>
            <a:endParaRPr lang="en-US" sz="2000" b="1" i="1" dirty="0"/>
          </a:p>
          <a:p>
            <a:pPr lvl="1" algn="just">
              <a:spcAft>
                <a:spcPts val="600"/>
              </a:spcAft>
            </a:pPr>
            <a:r>
              <a:rPr lang="en-US" dirty="0"/>
              <a:t>EU Borehole Index entries now around 3 Million (this will grow)</a:t>
            </a:r>
          </a:p>
          <a:p>
            <a:pPr lvl="1" algn="just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Need for faster WFS : Studying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connexion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GeoServer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app-schema with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Sol’R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index</a:t>
            </a:r>
          </a:p>
          <a:p>
            <a:pPr marL="457200" lvl="1" indent="0" algn="just">
              <a:spcAft>
                <a:spcPts val="600"/>
              </a:spcAft>
              <a:buNone/>
            </a:pPr>
            <a:endParaRPr lang="en-US" dirty="0"/>
          </a:p>
          <a:p>
            <a:pPr algn="just">
              <a:spcAft>
                <a:spcPts val="600"/>
              </a:spcAft>
            </a:pPr>
            <a:r>
              <a:rPr lang="en-US" sz="2000" b="1" i="1" dirty="0"/>
              <a:t>Having the index indexed by search engines</a:t>
            </a:r>
          </a:p>
          <a:p>
            <a:pPr marL="800100" lvl="1" indent="-342900" algn="just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dirty="0" smtClean="0"/>
              <a:t>Exposing </a:t>
            </a:r>
            <a:r>
              <a:rPr lang="en-US" dirty="0"/>
              <a:t>its content in (</a:t>
            </a:r>
            <a:r>
              <a:rPr lang="en-US" dirty="0" smtClean="0"/>
              <a:t>Geo)JSON-LD </a:t>
            </a:r>
          </a:p>
          <a:p>
            <a:pPr marL="800100" lvl="1" indent="-342900" algn="just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dirty="0" smtClean="0"/>
              <a:t>Where is the reference ontology we </a:t>
            </a:r>
            <a:r>
              <a:rPr lang="en-US" smtClean="0"/>
              <a:t>could point to</a:t>
            </a:r>
            <a:endParaRPr lang="en-US" dirty="0"/>
          </a:p>
          <a:p>
            <a:pPr marL="457200" lvl="1" indent="0" algn="just">
              <a:spcAft>
                <a:spcPts val="600"/>
              </a:spcAft>
              <a:buNone/>
            </a:pPr>
            <a:endParaRPr lang="en-US" dirty="0"/>
          </a:p>
          <a:p>
            <a:pPr algn="just">
              <a:spcAft>
                <a:spcPts val="600"/>
              </a:spcAft>
            </a:pPr>
            <a:endParaRPr lang="en-US" sz="2000" dirty="0"/>
          </a:p>
          <a:p>
            <a:pPr algn="just">
              <a:spcAft>
                <a:spcPts val="600"/>
              </a:spcAft>
            </a:pPr>
            <a:endParaRPr lang="en-GB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13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EPOS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Borehole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View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/>
          </a:p>
          <a:p>
            <a:r>
              <a:rPr lang="fr-FR" dirty="0" smtClean="0"/>
              <a:t>EPOS </a:t>
            </a:r>
            <a:r>
              <a:rPr lang="fr-FR" dirty="0" err="1" smtClean="0"/>
              <a:t>Borehole</a:t>
            </a:r>
            <a:r>
              <a:rPr lang="fr-FR" dirty="0" smtClean="0"/>
              <a:t> </a:t>
            </a:r>
            <a:r>
              <a:rPr lang="fr-FR" dirty="0" err="1" smtClean="0"/>
              <a:t>conceptual</a:t>
            </a:r>
            <a:r>
              <a:rPr lang="fr-FR" dirty="0" smtClean="0"/>
              <a:t> model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4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EPOS </a:t>
            </a:r>
            <a:r>
              <a:rPr lang="fr-FR" dirty="0" err="1"/>
              <a:t>Borehole</a:t>
            </a:r>
            <a:r>
              <a:rPr lang="fr-FR" dirty="0"/>
              <a:t> </a:t>
            </a:r>
            <a:r>
              <a:rPr lang="fr-FR" dirty="0" err="1"/>
              <a:t>conceptual</a:t>
            </a:r>
            <a:r>
              <a:rPr lang="fr-FR" dirty="0"/>
              <a:t> </a:t>
            </a:r>
            <a:r>
              <a:rPr lang="fr-FR" dirty="0" smtClean="0"/>
              <a:t>model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define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retrieved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national </a:t>
            </a:r>
            <a:r>
              <a:rPr lang="fr-FR" dirty="0" err="1" smtClean="0"/>
              <a:t>complexFeature</a:t>
            </a:r>
            <a:r>
              <a:rPr lang="fr-FR" dirty="0" smtClean="0"/>
              <a:t> </a:t>
            </a:r>
            <a:r>
              <a:rPr lang="fr-FR" dirty="0" err="1" smtClean="0"/>
              <a:t>flows</a:t>
            </a:r>
            <a:r>
              <a:rPr lang="fr-FR" dirty="0" smtClean="0"/>
              <a:t>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 smtClean="0"/>
              <a:t> </a:t>
            </a:r>
            <a:r>
              <a:rPr lang="fr-FR" dirty="0" err="1" smtClean="0"/>
              <a:t>agree</a:t>
            </a:r>
            <a:r>
              <a:rPr lang="fr-FR" dirty="0" smtClean="0"/>
              <a:t> on the </a:t>
            </a:r>
            <a:r>
              <a:rPr lang="fr-FR" dirty="0" err="1" smtClean="0"/>
              <a:t>semantic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err="1" smtClean="0"/>
              <a:t>Bridging</a:t>
            </a:r>
            <a:r>
              <a:rPr lang="fr-FR" dirty="0" smtClean="0"/>
              <a:t> the gap </a:t>
            </a:r>
            <a:r>
              <a:rPr lang="fr-FR" dirty="0" err="1" smtClean="0"/>
              <a:t>between</a:t>
            </a:r>
            <a:r>
              <a:rPr lang="fr-FR" dirty="0" smtClean="0"/>
              <a:t> standards</a:t>
            </a:r>
          </a:p>
          <a:p>
            <a:pPr marL="347663" lvl="1" indent="0">
              <a:buNone/>
            </a:pPr>
            <a:r>
              <a:rPr lang="fr-FR" dirty="0" smtClean="0"/>
              <a:t>=&gt;  </a:t>
            </a:r>
            <a:r>
              <a:rPr lang="fr-FR" dirty="0" err="1" smtClean="0"/>
              <a:t>Map</a:t>
            </a:r>
            <a:r>
              <a:rPr lang="fr-FR" dirty="0" smtClean="0"/>
              <a:t> to </a:t>
            </a:r>
            <a:r>
              <a:rPr lang="fr-FR" dirty="0" err="1" smtClean="0"/>
              <a:t>pre-existing</a:t>
            </a:r>
            <a:r>
              <a:rPr lang="fr-FR" dirty="0" smtClean="0"/>
              <a:t> standards (</a:t>
            </a:r>
            <a:r>
              <a:rPr lang="fr-FR" dirty="0" err="1" smtClean="0"/>
              <a:t>GeoSciML</a:t>
            </a:r>
            <a:r>
              <a:rPr lang="fr-FR" dirty="0" smtClean="0"/>
              <a:t> 4.1, GWML2, </a:t>
            </a:r>
            <a:r>
              <a:rPr lang="fr-FR" dirty="0" err="1" smtClean="0"/>
              <a:t>BoreholeML</a:t>
            </a:r>
            <a:r>
              <a:rPr lang="fr-FR" dirty="0" smtClean="0"/>
              <a:t>, INSPIRE:GE)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80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EPOS </a:t>
            </a:r>
            <a:r>
              <a:rPr lang="fr-FR" dirty="0" err="1"/>
              <a:t>Borehole</a:t>
            </a:r>
            <a:r>
              <a:rPr lang="fr-FR" dirty="0"/>
              <a:t> </a:t>
            </a:r>
            <a:r>
              <a:rPr lang="fr-FR" dirty="0" err="1"/>
              <a:t>conceptual</a:t>
            </a:r>
            <a:r>
              <a:rPr lang="fr-FR" dirty="0"/>
              <a:t> </a:t>
            </a:r>
            <a:r>
              <a:rPr lang="fr-FR" dirty="0" smtClean="0"/>
              <a:t>model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9218" name="2AA7323B-21B4-4457-8CBD-A580E6FE1CEA" descr="3E8C2E0F-5527-4A06-89E3-4DD64B261358@Ci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67788" cy="501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8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EPOS </a:t>
            </a:r>
            <a:r>
              <a:rPr lang="fr-FR" dirty="0" err="1"/>
              <a:t>Borehole</a:t>
            </a:r>
            <a:r>
              <a:rPr lang="fr-FR" dirty="0"/>
              <a:t> </a:t>
            </a:r>
            <a:r>
              <a:rPr lang="fr-FR" dirty="0" err="1"/>
              <a:t>conceptual</a:t>
            </a:r>
            <a:r>
              <a:rPr lang="fr-FR" dirty="0"/>
              <a:t> </a:t>
            </a:r>
            <a:r>
              <a:rPr lang="fr-FR" dirty="0" smtClean="0"/>
              <a:t>model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5" name="Content Placeholder 5">
            <a:hlinkClick r:id="rId2"/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944562"/>
            <a:ext cx="5181599" cy="5486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9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EPOS </a:t>
            </a:r>
            <a:r>
              <a:rPr lang="fr-FR" dirty="0" err="1"/>
              <a:t>Borehole</a:t>
            </a:r>
            <a:r>
              <a:rPr lang="fr-FR" dirty="0"/>
              <a:t> </a:t>
            </a:r>
            <a:r>
              <a:rPr lang="fr-FR" dirty="0" err="1"/>
              <a:t>conceptual</a:t>
            </a:r>
            <a:r>
              <a:rPr lang="fr-FR" dirty="0"/>
              <a:t> </a:t>
            </a:r>
            <a:r>
              <a:rPr lang="fr-FR" dirty="0" smtClean="0"/>
              <a:t>model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2050" name="Picture 2" descr="https://forge.brgm.fr/svnrepository/epos/trunk/Documents/HTML_documentation/Borehole_UML_Conceptual/EARoot/EA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04"/>
          <a:stretch/>
        </p:blipFill>
        <p:spPr bwMode="auto">
          <a:xfrm>
            <a:off x="1625599" y="2286000"/>
            <a:ext cx="58959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1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EPOS </a:t>
            </a:r>
            <a:r>
              <a:rPr lang="fr-FR" dirty="0" err="1"/>
              <a:t>Borehole</a:t>
            </a:r>
            <a:r>
              <a:rPr lang="fr-FR" dirty="0"/>
              <a:t> </a:t>
            </a:r>
            <a:r>
              <a:rPr lang="fr-FR" dirty="0" err="1"/>
              <a:t>conceptual</a:t>
            </a:r>
            <a:r>
              <a:rPr lang="fr-FR" dirty="0"/>
              <a:t> </a:t>
            </a:r>
            <a:r>
              <a:rPr lang="fr-FR" dirty="0" smtClean="0"/>
              <a:t>model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8196" name="Picture 4" descr="https://forge.brgm.fr/svnrepository/epos/trunk/Documents/HTML_documentation/Borehole_UML_Conceptual/EARoot/E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99" y="1447800"/>
            <a:ext cx="62007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 bwMode="auto">
          <a:xfrm>
            <a:off x="2861876" y="2757549"/>
            <a:ext cx="1414013" cy="8088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46891" y="2438400"/>
            <a:ext cx="2814985" cy="1502645"/>
            <a:chOff x="10605" y="2891975"/>
            <a:chExt cx="2814985" cy="1502645"/>
          </a:xfrm>
        </p:grpSpPr>
        <p:sp>
          <p:nvSpPr>
            <p:cNvPr id="14" name="Rectangle à coins arrondis 13"/>
            <p:cNvSpPr/>
            <p:nvPr/>
          </p:nvSpPr>
          <p:spPr bwMode="auto">
            <a:xfrm>
              <a:off x="10605" y="2891975"/>
              <a:ext cx="1502790" cy="150264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Construction</a:t>
              </a:r>
            </a:p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b="1" dirty="0" err="1" smtClean="0">
                  <a:solidFill>
                    <a:schemeClr val="bg1"/>
                  </a:solidFill>
                  <a:latin typeface="Arial" charset="0"/>
                </a:rPr>
                <a:t>details</a:t>
              </a:r>
              <a:endPara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2" descr="http://www.reddoggeo.com/www/rw/logplot2003/LogPlot2003_LogSamples_files/logplotsample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2" b="4233"/>
            <a:stretch/>
          </p:blipFill>
          <p:spPr bwMode="auto">
            <a:xfrm>
              <a:off x="136424" y="3268377"/>
              <a:ext cx="689595" cy="1024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Connecteur droit avec flèche 31"/>
            <p:cNvCxnSpPr>
              <a:stCxn id="12" idx="1"/>
              <a:endCxn id="14" idx="3"/>
            </p:cNvCxnSpPr>
            <p:nvPr/>
          </p:nvCxnSpPr>
          <p:spPr>
            <a:xfrm flipH="1">
              <a:off x="1513395" y="3615540"/>
              <a:ext cx="1312195" cy="277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1563914" y="3295770"/>
              <a:ext cx="11304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construction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424866" y="3494135"/>
            <a:ext cx="1939804" cy="2370827"/>
            <a:chOff x="6424866" y="3947710"/>
            <a:chExt cx="1939804" cy="2370827"/>
          </a:xfrm>
        </p:grpSpPr>
        <p:sp>
          <p:nvSpPr>
            <p:cNvPr id="26" name="Rectangle à coins arrondis 25"/>
            <p:cNvSpPr/>
            <p:nvPr/>
          </p:nvSpPr>
          <p:spPr bwMode="auto">
            <a:xfrm>
              <a:off x="6468518" y="5086400"/>
              <a:ext cx="1584176" cy="12321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Geology</a:t>
              </a:r>
              <a:r>
                <a:rPr kumimoji="0" lang="fr-FR" sz="12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/ </a:t>
              </a:r>
              <a:r>
                <a:rPr kumimoji="0" lang="fr-FR" sz="1200" b="1" i="0" u="none" strike="noStrike" cap="none" normalizeH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HydroGeology</a:t>
              </a:r>
              <a:endPara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à coins arrondis 26"/>
            <p:cNvSpPr/>
            <p:nvPr/>
          </p:nvSpPr>
          <p:spPr bwMode="auto">
            <a:xfrm>
              <a:off x="6698523" y="5590456"/>
              <a:ext cx="1104064" cy="56806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8" name="Picture 2" descr="https://cdn.thinglink.me/api/image/717762046808031232/1240/10/scaletowidth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78"/>
            <a:stretch/>
          </p:blipFill>
          <p:spPr bwMode="auto">
            <a:xfrm>
              <a:off x="6763606" y="5662464"/>
              <a:ext cx="973897" cy="448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Connecteur droit avec flèche 43"/>
            <p:cNvCxnSpPr>
              <a:stCxn id="26" idx="0"/>
              <a:endCxn id="36" idx="2"/>
            </p:cNvCxnSpPr>
            <p:nvPr/>
          </p:nvCxnSpPr>
          <p:spPr>
            <a:xfrm flipV="1">
              <a:off x="7260606" y="3947710"/>
              <a:ext cx="1104064" cy="11386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6424866" y="4292599"/>
              <a:ext cx="14963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 smtClean="0">
                  <a:solidFill>
                    <a:schemeClr val="accent1">
                      <a:lumMod val="50000"/>
                    </a:schemeClr>
                  </a:solidFill>
                </a:rPr>
                <a:t>featureOfInterest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264209" y="4920948"/>
            <a:ext cx="2204309" cy="620224"/>
            <a:chOff x="4264209" y="5374523"/>
            <a:chExt cx="2204309" cy="620224"/>
          </a:xfrm>
        </p:grpSpPr>
        <p:cxnSp>
          <p:nvCxnSpPr>
            <p:cNvPr id="50" name="Connecteur en angle 49"/>
            <p:cNvCxnSpPr>
              <a:stCxn id="29" idx="3"/>
              <a:endCxn id="26" idx="1"/>
            </p:cNvCxnSpPr>
            <p:nvPr/>
          </p:nvCxnSpPr>
          <p:spPr bwMode="auto">
            <a:xfrm flipV="1">
              <a:off x="4264209" y="5702469"/>
              <a:ext cx="2204309" cy="292278"/>
            </a:xfrm>
            <a:prstGeom prst="bentConnector3">
              <a:avLst>
                <a:gd name="adj1" fmla="val 50000"/>
              </a:avLst>
            </a:prstGeom>
            <a:ln>
              <a:prstDash val="sysDot"/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5002876" y="5374523"/>
              <a:ext cx="383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xx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438400" y="1708663"/>
            <a:ext cx="4449326" cy="1484079"/>
            <a:chOff x="2438400" y="2162238"/>
            <a:chExt cx="4449326" cy="1484079"/>
          </a:xfrm>
        </p:grpSpPr>
        <p:sp>
          <p:nvSpPr>
            <p:cNvPr id="17" name="Rectangle à coins arrondis 16"/>
            <p:cNvSpPr/>
            <p:nvPr/>
          </p:nvSpPr>
          <p:spPr bwMode="auto">
            <a:xfrm>
              <a:off x="5303550" y="2162238"/>
              <a:ext cx="1584176" cy="12321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chemeClr val="bg1"/>
                  </a:solidFill>
                  <a:latin typeface="Arial" charset="0"/>
                </a:rPr>
                <a:t>Env. Monitoring Facility</a:t>
              </a:r>
            </a:p>
          </p:txBody>
        </p:sp>
        <p:sp>
          <p:nvSpPr>
            <p:cNvPr id="25" name="Rectangle à coins arrondis 24"/>
            <p:cNvSpPr/>
            <p:nvPr/>
          </p:nvSpPr>
          <p:spPr bwMode="auto">
            <a:xfrm>
              <a:off x="5632568" y="2721131"/>
              <a:ext cx="888040" cy="55811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538" y="2748931"/>
              <a:ext cx="471921" cy="471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6" name="Connecteur droit avec flèche 55"/>
            <p:cNvCxnSpPr>
              <a:stCxn id="12" idx="0"/>
              <a:endCxn id="17" idx="1"/>
            </p:cNvCxnSpPr>
            <p:nvPr/>
          </p:nvCxnSpPr>
          <p:spPr>
            <a:xfrm rot="5400000" flipH="1" flipV="1">
              <a:off x="4228879" y="2118311"/>
              <a:ext cx="414674" cy="1734667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/>
            <p:cNvSpPr txBox="1"/>
            <p:nvPr/>
          </p:nvSpPr>
          <p:spPr>
            <a:xfrm>
              <a:off x="2438400" y="2471049"/>
              <a:ext cx="26196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>
                  <a:solidFill>
                    <a:schemeClr val="accent1">
                      <a:lumMod val="50000"/>
                    </a:schemeClr>
                  </a:solidFill>
                </a:rPr>
                <a:t>environmentalMonitoringFacility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61" name="Connecteur droit avec flèche 55"/>
            <p:cNvCxnSpPr/>
            <p:nvPr/>
          </p:nvCxnSpPr>
          <p:spPr>
            <a:xfrm rot="10800000" flipV="1">
              <a:off x="4275889" y="3069782"/>
              <a:ext cx="1090474" cy="30879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/>
            <p:cNvSpPr txBox="1"/>
            <p:nvPr/>
          </p:nvSpPr>
          <p:spPr>
            <a:xfrm>
              <a:off x="4267200" y="3338540"/>
              <a:ext cx="1051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 smtClean="0">
                  <a:solidFill>
                    <a:schemeClr val="accent1">
                      <a:lumMod val="50000"/>
                    </a:schemeClr>
                  </a:solidFill>
                </a:rPr>
                <a:t>attachedTo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919191" y="3566380"/>
            <a:ext cx="3359785" cy="2801763"/>
            <a:chOff x="1919191" y="4019955"/>
            <a:chExt cx="3359785" cy="2801763"/>
          </a:xfrm>
        </p:grpSpPr>
        <p:sp>
          <p:nvSpPr>
            <p:cNvPr id="29" name="Rectangle à coins arrondis 28"/>
            <p:cNvSpPr/>
            <p:nvPr/>
          </p:nvSpPr>
          <p:spPr bwMode="auto">
            <a:xfrm>
              <a:off x="2064774" y="5167776"/>
              <a:ext cx="2199435" cy="165394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Observations / logs</a:t>
              </a: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499" y="5532073"/>
              <a:ext cx="243998" cy="73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Connecteur droit avec flèche 5"/>
            <p:cNvCxnSpPr>
              <a:stCxn id="12" idx="2"/>
            </p:cNvCxnSpPr>
            <p:nvPr/>
          </p:nvCxnSpPr>
          <p:spPr>
            <a:xfrm>
              <a:off x="3568883" y="4019955"/>
              <a:ext cx="0" cy="1164915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1919191" y="4460166"/>
              <a:ext cx="16310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 smtClean="0">
                  <a:solidFill>
                    <a:schemeClr val="accent1">
                      <a:lumMod val="50000"/>
                    </a:schemeClr>
                  </a:solidFill>
                </a:rPr>
                <a:t>relatedObservation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H="1">
              <a:off x="3823903" y="4019955"/>
              <a:ext cx="8284" cy="1164915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3782590" y="4474066"/>
              <a:ext cx="14963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 smtClean="0">
                  <a:solidFill>
                    <a:schemeClr val="accent1">
                      <a:lumMod val="50000"/>
                    </a:schemeClr>
                  </a:solidFill>
                </a:rPr>
                <a:t>featureOfInterest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95" name="Picture 2" descr="D:\Documents\grellets\Travail\International\H2020\EPOS\H2020\Realisation\WP15\20161122-23_Potsdam\Images\STREMY_Log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50"/>
            <a:stretch/>
          </p:blipFill>
          <p:spPr bwMode="auto">
            <a:xfrm>
              <a:off x="2197496" y="5511105"/>
              <a:ext cx="1183627" cy="11352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5654856" y="2091262"/>
            <a:ext cx="3416820" cy="1402873"/>
            <a:chOff x="5654856" y="2544837"/>
            <a:chExt cx="3416820" cy="1402873"/>
          </a:xfrm>
        </p:grpSpPr>
        <p:sp>
          <p:nvSpPr>
            <p:cNvPr id="36" name="Rectangle à coins arrondis 35"/>
            <p:cNvSpPr/>
            <p:nvPr/>
          </p:nvSpPr>
          <p:spPr bwMode="auto">
            <a:xfrm>
              <a:off x="7657663" y="2844081"/>
              <a:ext cx="1414013" cy="110362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Observations</a:t>
              </a:r>
            </a:p>
          </p:txBody>
        </p:sp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415" y="3279247"/>
              <a:ext cx="1114128" cy="44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ZoneTexte 38"/>
            <p:cNvSpPr txBox="1"/>
            <p:nvPr/>
          </p:nvSpPr>
          <p:spPr>
            <a:xfrm>
              <a:off x="6967175" y="2544837"/>
              <a:ext cx="1366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 smtClean="0">
                  <a:solidFill>
                    <a:schemeClr val="accent2">
                      <a:lumMod val="75000"/>
                    </a:schemeClr>
                  </a:solidFill>
                </a:rPr>
                <a:t>hasObservation</a:t>
              </a:r>
              <a:endParaRPr lang="fr-FR" sz="1400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654856" y="3589803"/>
              <a:ext cx="21263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 smtClean="0">
                  <a:solidFill>
                    <a:schemeClr val="accent1">
                      <a:lumMod val="50000"/>
                    </a:schemeClr>
                  </a:solidFill>
                </a:rPr>
                <a:t>relatedMonitoringFeature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 bwMode="auto">
            <a:xfrm>
              <a:off x="6871232" y="2760989"/>
              <a:ext cx="788987" cy="61758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>
              <a:off x="6871233" y="3069783"/>
              <a:ext cx="788986" cy="657794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Borehole in EPOS – Model View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155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EPOS </a:t>
            </a:r>
            <a:r>
              <a:rPr lang="fr-FR" dirty="0" err="1"/>
              <a:t>Borehole</a:t>
            </a:r>
            <a:r>
              <a:rPr lang="fr-FR" dirty="0"/>
              <a:t> </a:t>
            </a:r>
            <a:r>
              <a:rPr lang="fr-FR" dirty="0" err="1"/>
              <a:t>conceptual</a:t>
            </a:r>
            <a:r>
              <a:rPr lang="fr-FR" dirty="0"/>
              <a:t> </a:t>
            </a:r>
            <a:r>
              <a:rPr lang="fr-FR" dirty="0" smtClean="0"/>
              <a:t>model –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</a:t>
            </a:r>
            <a:r>
              <a:rPr lang="en-US" dirty="0"/>
              <a:t>first version of </a:t>
            </a:r>
            <a:r>
              <a:rPr lang="en-US" dirty="0" smtClean="0"/>
              <a:t>conceptual UML model</a:t>
            </a:r>
          </a:p>
          <a:p>
            <a:pPr lvl="1"/>
            <a:r>
              <a:rPr lang="en-US" dirty="0" smtClean="0"/>
              <a:t>90% done. Only GWML2 mapping missing</a:t>
            </a:r>
          </a:p>
          <a:p>
            <a:pPr lvl="1"/>
            <a:r>
              <a:rPr lang="en-US" dirty="0" smtClean="0"/>
              <a:t>Share it with OGC SWGs (</a:t>
            </a:r>
            <a:r>
              <a:rPr lang="en-US" dirty="0" err="1" smtClean="0"/>
              <a:t>GeoSciML</a:t>
            </a:r>
            <a:r>
              <a:rPr lang="en-US" dirty="0" smtClean="0"/>
              <a:t>, GWML) for feedback</a:t>
            </a:r>
          </a:p>
          <a:p>
            <a:pPr lvl="1"/>
            <a:endParaRPr lang="en-US" dirty="0"/>
          </a:p>
          <a:p>
            <a:r>
              <a:rPr lang="en-US" dirty="0" smtClean="0"/>
              <a:t>Decide </a:t>
            </a:r>
            <a:r>
              <a:rPr lang="en-US" dirty="0"/>
              <a:t>on </a:t>
            </a:r>
            <a:r>
              <a:rPr lang="en-US" dirty="0" smtClean="0"/>
              <a:t>logical model for implementation, then services and code lists</a:t>
            </a:r>
          </a:p>
          <a:p>
            <a:endParaRPr lang="en-US" dirty="0"/>
          </a:p>
          <a:p>
            <a:r>
              <a:rPr lang="en-US" dirty="0" smtClean="0"/>
              <a:t>Logical models</a:t>
            </a:r>
          </a:p>
          <a:p>
            <a:pPr lvl="1"/>
            <a:r>
              <a:rPr lang="en-US" dirty="0" smtClean="0"/>
              <a:t>Within OGC : GeoSciML4.1 / GWML2 overlap on this.</a:t>
            </a:r>
          </a:p>
          <a:p>
            <a:pPr lvl="1"/>
            <a:r>
              <a:rPr lang="en-US" dirty="0" smtClean="0"/>
              <a:t>Maybe some clarification is needed </a:t>
            </a:r>
          </a:p>
          <a:p>
            <a:endParaRPr lang="en-US" dirty="0"/>
          </a:p>
          <a:p>
            <a:r>
              <a:rPr lang="en-US" dirty="0" smtClean="0"/>
              <a:t>Implement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97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5" name="Picture 5" descr="C:\Windows\Web\Wallpaper\BRGM\fond_ecran_2013_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34306"/>
            <a:ext cx="7772400" cy="4857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0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915432"/>
            <a:ext cx="6120130" cy="814705"/>
          </a:xfrm>
          <a:prstGeom prst="rect">
            <a:avLst/>
          </a:prstGeom>
          <a:ln/>
        </p:spPr>
      </p:pic>
      <p:sp>
        <p:nvSpPr>
          <p:cNvPr id="9" name="ZoneTexte 8"/>
          <p:cNvSpPr txBox="1"/>
          <p:nvPr/>
        </p:nvSpPr>
        <p:spPr>
          <a:xfrm>
            <a:off x="6805930" y="598963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s.grellet@brgm.fr</a:t>
            </a:r>
          </a:p>
        </p:txBody>
      </p:sp>
    </p:spTree>
    <p:extLst>
      <p:ext uri="{BB962C8B-B14F-4D97-AF65-F5344CB8AC3E}">
        <p14:creationId xmlns:p14="http://schemas.microsoft.com/office/powerpoint/2010/main" val="20288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 bwMode="auto">
          <a:xfrm>
            <a:off x="2861876" y="2757549"/>
            <a:ext cx="1414013" cy="8088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46891" y="2438400"/>
            <a:ext cx="2814985" cy="1502645"/>
            <a:chOff x="10605" y="2891975"/>
            <a:chExt cx="2814985" cy="1502645"/>
          </a:xfrm>
        </p:grpSpPr>
        <p:sp>
          <p:nvSpPr>
            <p:cNvPr id="14" name="Rectangle à coins arrondis 13"/>
            <p:cNvSpPr/>
            <p:nvPr/>
          </p:nvSpPr>
          <p:spPr bwMode="auto">
            <a:xfrm>
              <a:off x="10605" y="2891975"/>
              <a:ext cx="1502790" cy="150264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Construction</a:t>
              </a:r>
            </a:p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b="1" dirty="0" err="1" smtClean="0">
                  <a:solidFill>
                    <a:schemeClr val="bg1"/>
                  </a:solidFill>
                  <a:latin typeface="Arial" charset="0"/>
                </a:rPr>
                <a:t>details</a:t>
              </a:r>
              <a:endPara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2" descr="http://www.reddoggeo.com/www/rw/logplot2003/LogPlot2003_LogSamples_files/logplotsample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2" b="4233"/>
            <a:stretch/>
          </p:blipFill>
          <p:spPr bwMode="auto">
            <a:xfrm>
              <a:off x="136424" y="3268377"/>
              <a:ext cx="689595" cy="1024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Connecteur droit avec flèche 31"/>
            <p:cNvCxnSpPr>
              <a:stCxn id="12" idx="1"/>
              <a:endCxn id="14" idx="3"/>
            </p:cNvCxnSpPr>
            <p:nvPr/>
          </p:nvCxnSpPr>
          <p:spPr>
            <a:xfrm flipH="1">
              <a:off x="1513395" y="3615540"/>
              <a:ext cx="1312195" cy="277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1563914" y="3295770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468518" y="3494135"/>
            <a:ext cx="1896152" cy="2370827"/>
            <a:chOff x="6468518" y="3947710"/>
            <a:chExt cx="1896152" cy="2370827"/>
          </a:xfrm>
        </p:grpSpPr>
        <p:sp>
          <p:nvSpPr>
            <p:cNvPr id="26" name="Rectangle à coins arrondis 25"/>
            <p:cNvSpPr/>
            <p:nvPr/>
          </p:nvSpPr>
          <p:spPr bwMode="auto">
            <a:xfrm>
              <a:off x="6468518" y="5086400"/>
              <a:ext cx="1584176" cy="12321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Geology</a:t>
              </a:r>
              <a:r>
                <a:rPr kumimoji="0" lang="fr-FR" sz="12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/ </a:t>
              </a:r>
              <a:r>
                <a:rPr kumimoji="0" lang="fr-FR" sz="1200" b="1" i="0" u="none" strike="noStrike" cap="none" normalizeH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HydroGeology</a:t>
              </a:r>
              <a:endPara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à coins arrondis 26"/>
            <p:cNvSpPr/>
            <p:nvPr/>
          </p:nvSpPr>
          <p:spPr bwMode="auto">
            <a:xfrm>
              <a:off x="6698523" y="5590456"/>
              <a:ext cx="1104064" cy="56806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8" name="Picture 2" descr="https://cdn.thinglink.me/api/image/717762046808031232/1240/10/scaletowidth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78"/>
            <a:stretch/>
          </p:blipFill>
          <p:spPr bwMode="auto">
            <a:xfrm>
              <a:off x="6763606" y="5662464"/>
              <a:ext cx="973897" cy="448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Connecteur droit avec flèche 43"/>
            <p:cNvCxnSpPr>
              <a:stCxn id="26" idx="0"/>
              <a:endCxn id="36" idx="2"/>
            </p:cNvCxnSpPr>
            <p:nvPr/>
          </p:nvCxnSpPr>
          <p:spPr>
            <a:xfrm flipV="1">
              <a:off x="7260606" y="3947710"/>
              <a:ext cx="1104064" cy="11386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7300155" y="4310631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264209" y="4920948"/>
            <a:ext cx="2204309" cy="620224"/>
            <a:chOff x="4264209" y="5374523"/>
            <a:chExt cx="2204309" cy="620224"/>
          </a:xfrm>
        </p:grpSpPr>
        <p:cxnSp>
          <p:nvCxnSpPr>
            <p:cNvPr id="50" name="Connecteur en angle 49"/>
            <p:cNvCxnSpPr>
              <a:stCxn id="29" idx="3"/>
              <a:endCxn id="26" idx="1"/>
            </p:cNvCxnSpPr>
            <p:nvPr/>
          </p:nvCxnSpPr>
          <p:spPr bwMode="auto">
            <a:xfrm flipV="1">
              <a:off x="4264209" y="5702469"/>
              <a:ext cx="2204309" cy="292278"/>
            </a:xfrm>
            <a:prstGeom prst="bentConnector3">
              <a:avLst>
                <a:gd name="adj1" fmla="val 50000"/>
              </a:avLst>
            </a:prstGeom>
            <a:ln>
              <a:prstDash val="sysDot"/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5002876" y="5374523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3568882" y="1708663"/>
            <a:ext cx="3318844" cy="1484079"/>
            <a:chOff x="3568882" y="2162238"/>
            <a:chExt cx="3318844" cy="1484079"/>
          </a:xfrm>
        </p:grpSpPr>
        <p:sp>
          <p:nvSpPr>
            <p:cNvPr id="17" name="Rectangle à coins arrondis 16"/>
            <p:cNvSpPr/>
            <p:nvPr/>
          </p:nvSpPr>
          <p:spPr bwMode="auto">
            <a:xfrm>
              <a:off x="5303550" y="2162238"/>
              <a:ext cx="1584176" cy="12321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chemeClr val="bg1"/>
                  </a:solidFill>
                  <a:latin typeface="Arial" charset="0"/>
                </a:rPr>
                <a:t>Env. Monitoring Facility</a:t>
              </a:r>
            </a:p>
          </p:txBody>
        </p:sp>
        <p:sp>
          <p:nvSpPr>
            <p:cNvPr id="25" name="Rectangle à coins arrondis 24"/>
            <p:cNvSpPr/>
            <p:nvPr/>
          </p:nvSpPr>
          <p:spPr bwMode="auto">
            <a:xfrm>
              <a:off x="5632568" y="2721131"/>
              <a:ext cx="888040" cy="55811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538" y="2748931"/>
              <a:ext cx="471921" cy="471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6" name="Connecteur droit avec flèche 55"/>
            <p:cNvCxnSpPr>
              <a:stCxn id="12" idx="0"/>
              <a:endCxn id="17" idx="1"/>
            </p:cNvCxnSpPr>
            <p:nvPr/>
          </p:nvCxnSpPr>
          <p:spPr>
            <a:xfrm rot="5400000" flipH="1" flipV="1">
              <a:off x="4228879" y="2118311"/>
              <a:ext cx="414674" cy="1734667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/>
            <p:cNvSpPr txBox="1"/>
            <p:nvPr/>
          </p:nvSpPr>
          <p:spPr>
            <a:xfrm>
              <a:off x="4017186" y="2453443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61" name="Connecteur droit avec flèche 55"/>
            <p:cNvCxnSpPr/>
            <p:nvPr/>
          </p:nvCxnSpPr>
          <p:spPr>
            <a:xfrm rot="10800000" flipV="1">
              <a:off x="4275889" y="3069782"/>
              <a:ext cx="1090474" cy="30879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/>
            <p:cNvSpPr txBox="1"/>
            <p:nvPr/>
          </p:nvSpPr>
          <p:spPr>
            <a:xfrm>
              <a:off x="4267200" y="3338540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2064774" y="3566380"/>
            <a:ext cx="2211862" cy="2801763"/>
            <a:chOff x="2064774" y="4019955"/>
            <a:chExt cx="2211862" cy="2801763"/>
          </a:xfrm>
        </p:grpSpPr>
        <p:sp>
          <p:nvSpPr>
            <p:cNvPr id="29" name="Rectangle à coins arrondis 28"/>
            <p:cNvSpPr/>
            <p:nvPr/>
          </p:nvSpPr>
          <p:spPr bwMode="auto">
            <a:xfrm>
              <a:off x="2064774" y="5167776"/>
              <a:ext cx="2199435" cy="165394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Observations / logs</a:t>
              </a: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499" y="5532073"/>
              <a:ext cx="243998" cy="73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Connecteur droit avec flèche 5"/>
            <p:cNvCxnSpPr>
              <a:stCxn id="12" idx="2"/>
            </p:cNvCxnSpPr>
            <p:nvPr/>
          </p:nvCxnSpPr>
          <p:spPr>
            <a:xfrm>
              <a:off x="3568883" y="4019955"/>
              <a:ext cx="0" cy="1164915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3074836" y="4405888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i="1">
                  <a:solidFill>
                    <a:schemeClr val="accent2">
                      <a:lumMod val="75000"/>
                    </a:schemeClr>
                  </a:solidFill>
                </a:defRPr>
              </a:lvl1pPr>
            </a:lstStyle>
            <a:p>
              <a:r>
                <a:rPr lang="fr-FR" dirty="0"/>
                <a:t>URI</a:t>
              </a: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H="1">
              <a:off x="3823903" y="4019955"/>
              <a:ext cx="8284" cy="1164915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3782590" y="4474066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95" name="Picture 2" descr="D:\Documents\grellets\Travail\International\H2020\EPOS\H2020\Realisation\WP15\20161122-23_Potsdam\Images\STREMY_Log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50"/>
            <a:stretch/>
          </p:blipFill>
          <p:spPr bwMode="auto">
            <a:xfrm>
              <a:off x="2197496" y="5511105"/>
              <a:ext cx="1183627" cy="11352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6871232" y="2091262"/>
            <a:ext cx="2200444" cy="1402873"/>
            <a:chOff x="6871232" y="2544837"/>
            <a:chExt cx="2200444" cy="1402873"/>
          </a:xfrm>
        </p:grpSpPr>
        <p:sp>
          <p:nvSpPr>
            <p:cNvPr id="36" name="Rectangle à coins arrondis 35"/>
            <p:cNvSpPr/>
            <p:nvPr/>
          </p:nvSpPr>
          <p:spPr bwMode="auto">
            <a:xfrm>
              <a:off x="7657663" y="2844081"/>
              <a:ext cx="1414013" cy="110362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Observations</a:t>
              </a:r>
            </a:p>
          </p:txBody>
        </p:sp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415" y="3279247"/>
              <a:ext cx="1114128" cy="44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ZoneTexte 38"/>
            <p:cNvSpPr txBox="1"/>
            <p:nvPr/>
          </p:nvSpPr>
          <p:spPr>
            <a:xfrm>
              <a:off x="6967175" y="2544837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2">
                      <a:lumMod val="75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871232" y="3498798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 bwMode="auto">
            <a:xfrm>
              <a:off x="6871232" y="2760989"/>
              <a:ext cx="788987" cy="61758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>
              <a:off x="6871233" y="3069783"/>
              <a:ext cx="788986" cy="657794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Borehole in EPOS – Resource View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46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 bwMode="auto">
          <a:xfrm>
            <a:off x="2861876" y="2757549"/>
            <a:ext cx="1414013" cy="8088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46891" y="2438400"/>
            <a:ext cx="2814985" cy="1502645"/>
            <a:chOff x="10605" y="2891975"/>
            <a:chExt cx="2814985" cy="1502645"/>
          </a:xfrm>
        </p:grpSpPr>
        <p:sp>
          <p:nvSpPr>
            <p:cNvPr id="14" name="Rectangle à coins arrondis 13"/>
            <p:cNvSpPr/>
            <p:nvPr/>
          </p:nvSpPr>
          <p:spPr bwMode="auto">
            <a:xfrm>
              <a:off x="10605" y="2891975"/>
              <a:ext cx="1502790" cy="150264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Construction</a:t>
              </a:r>
            </a:p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b="1" dirty="0" err="1" smtClean="0">
                  <a:solidFill>
                    <a:schemeClr val="bg1"/>
                  </a:solidFill>
                  <a:latin typeface="Arial" charset="0"/>
                </a:rPr>
                <a:t>details</a:t>
              </a:r>
              <a:endPara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2" descr="http://www.reddoggeo.com/www/rw/logplot2003/LogPlot2003_LogSamples_files/logplotsample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2" b="4233"/>
            <a:stretch/>
          </p:blipFill>
          <p:spPr bwMode="auto">
            <a:xfrm>
              <a:off x="136424" y="3268377"/>
              <a:ext cx="689595" cy="1024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Connecteur droit avec flèche 31"/>
            <p:cNvCxnSpPr>
              <a:stCxn id="12" idx="1"/>
              <a:endCxn id="14" idx="3"/>
            </p:cNvCxnSpPr>
            <p:nvPr/>
          </p:nvCxnSpPr>
          <p:spPr>
            <a:xfrm flipH="1">
              <a:off x="1513395" y="3615540"/>
              <a:ext cx="1312195" cy="277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1563914" y="3295770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468518" y="3494135"/>
            <a:ext cx="1896152" cy="2370827"/>
            <a:chOff x="6468518" y="3947710"/>
            <a:chExt cx="1896152" cy="2370827"/>
          </a:xfrm>
        </p:grpSpPr>
        <p:sp>
          <p:nvSpPr>
            <p:cNvPr id="26" name="Rectangle à coins arrondis 25"/>
            <p:cNvSpPr/>
            <p:nvPr/>
          </p:nvSpPr>
          <p:spPr bwMode="auto">
            <a:xfrm>
              <a:off x="6468518" y="5086400"/>
              <a:ext cx="1584176" cy="12321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Geology</a:t>
              </a:r>
              <a:r>
                <a:rPr kumimoji="0" lang="fr-FR" sz="12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/ </a:t>
              </a:r>
              <a:r>
                <a:rPr kumimoji="0" lang="fr-FR" sz="1200" b="1" i="0" u="none" strike="noStrike" cap="none" normalizeH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HydroGeology</a:t>
              </a:r>
              <a:endPara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à coins arrondis 26"/>
            <p:cNvSpPr/>
            <p:nvPr/>
          </p:nvSpPr>
          <p:spPr bwMode="auto">
            <a:xfrm>
              <a:off x="6698523" y="5590456"/>
              <a:ext cx="1104064" cy="56806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8" name="Picture 2" descr="https://cdn.thinglink.me/api/image/717762046808031232/1240/10/scaletowidth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78"/>
            <a:stretch/>
          </p:blipFill>
          <p:spPr bwMode="auto">
            <a:xfrm>
              <a:off x="6763606" y="5662464"/>
              <a:ext cx="973897" cy="448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Connecteur droit avec flèche 43"/>
            <p:cNvCxnSpPr>
              <a:stCxn id="26" idx="0"/>
              <a:endCxn id="36" idx="2"/>
            </p:cNvCxnSpPr>
            <p:nvPr/>
          </p:nvCxnSpPr>
          <p:spPr>
            <a:xfrm flipV="1">
              <a:off x="7260606" y="3947710"/>
              <a:ext cx="1104064" cy="11386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7300155" y="4310631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264209" y="4920948"/>
            <a:ext cx="2204309" cy="620224"/>
            <a:chOff x="4264209" y="5374523"/>
            <a:chExt cx="2204309" cy="620224"/>
          </a:xfrm>
        </p:grpSpPr>
        <p:cxnSp>
          <p:nvCxnSpPr>
            <p:cNvPr id="50" name="Connecteur en angle 49"/>
            <p:cNvCxnSpPr>
              <a:stCxn id="29" idx="3"/>
              <a:endCxn id="26" idx="1"/>
            </p:cNvCxnSpPr>
            <p:nvPr/>
          </p:nvCxnSpPr>
          <p:spPr bwMode="auto">
            <a:xfrm flipV="1">
              <a:off x="4264209" y="5702469"/>
              <a:ext cx="2204309" cy="292278"/>
            </a:xfrm>
            <a:prstGeom prst="bentConnector3">
              <a:avLst>
                <a:gd name="adj1" fmla="val 50000"/>
              </a:avLst>
            </a:prstGeom>
            <a:ln>
              <a:prstDash val="sysDot"/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5002876" y="5374523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3568882" y="1708663"/>
            <a:ext cx="3318844" cy="1484079"/>
            <a:chOff x="3568882" y="2162238"/>
            <a:chExt cx="3318844" cy="1484079"/>
          </a:xfrm>
        </p:grpSpPr>
        <p:sp>
          <p:nvSpPr>
            <p:cNvPr id="17" name="Rectangle à coins arrondis 16"/>
            <p:cNvSpPr/>
            <p:nvPr/>
          </p:nvSpPr>
          <p:spPr bwMode="auto">
            <a:xfrm>
              <a:off x="5303550" y="2162238"/>
              <a:ext cx="1584176" cy="12321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chemeClr val="bg1"/>
                  </a:solidFill>
                  <a:latin typeface="Arial" charset="0"/>
                </a:rPr>
                <a:t>Env. Monitoring Facility</a:t>
              </a:r>
            </a:p>
          </p:txBody>
        </p:sp>
        <p:sp>
          <p:nvSpPr>
            <p:cNvPr id="25" name="Rectangle à coins arrondis 24"/>
            <p:cNvSpPr/>
            <p:nvPr/>
          </p:nvSpPr>
          <p:spPr bwMode="auto">
            <a:xfrm>
              <a:off x="5632568" y="2721131"/>
              <a:ext cx="888040" cy="55811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538" y="2748931"/>
              <a:ext cx="471921" cy="471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6" name="Connecteur droit avec flèche 55"/>
            <p:cNvCxnSpPr>
              <a:stCxn id="12" idx="0"/>
              <a:endCxn id="17" idx="1"/>
            </p:cNvCxnSpPr>
            <p:nvPr/>
          </p:nvCxnSpPr>
          <p:spPr>
            <a:xfrm rot="5400000" flipH="1" flipV="1">
              <a:off x="4228879" y="2118311"/>
              <a:ext cx="414674" cy="1734667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/>
            <p:cNvSpPr txBox="1"/>
            <p:nvPr/>
          </p:nvSpPr>
          <p:spPr>
            <a:xfrm>
              <a:off x="4017186" y="2453443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61" name="Connecteur droit avec flèche 55"/>
            <p:cNvCxnSpPr/>
            <p:nvPr/>
          </p:nvCxnSpPr>
          <p:spPr>
            <a:xfrm rot="10800000" flipV="1">
              <a:off x="4275889" y="3069782"/>
              <a:ext cx="1090474" cy="30879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/>
            <p:cNvSpPr txBox="1"/>
            <p:nvPr/>
          </p:nvSpPr>
          <p:spPr>
            <a:xfrm>
              <a:off x="4267200" y="3338540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2064774" y="3566380"/>
            <a:ext cx="2211862" cy="2801763"/>
            <a:chOff x="2064774" y="4019955"/>
            <a:chExt cx="2211862" cy="2801763"/>
          </a:xfrm>
        </p:grpSpPr>
        <p:sp>
          <p:nvSpPr>
            <p:cNvPr id="29" name="Rectangle à coins arrondis 28"/>
            <p:cNvSpPr/>
            <p:nvPr/>
          </p:nvSpPr>
          <p:spPr bwMode="auto">
            <a:xfrm>
              <a:off x="2064774" y="5167776"/>
              <a:ext cx="2199435" cy="165394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Observations / logs</a:t>
              </a: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499" y="5532073"/>
              <a:ext cx="243998" cy="73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Connecteur droit avec flèche 5"/>
            <p:cNvCxnSpPr>
              <a:stCxn id="12" idx="2"/>
            </p:cNvCxnSpPr>
            <p:nvPr/>
          </p:nvCxnSpPr>
          <p:spPr>
            <a:xfrm>
              <a:off x="3568883" y="4019955"/>
              <a:ext cx="0" cy="1164915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3074836" y="4405888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i="1">
                  <a:solidFill>
                    <a:schemeClr val="accent2">
                      <a:lumMod val="75000"/>
                    </a:schemeClr>
                  </a:solidFill>
                </a:defRPr>
              </a:lvl1pPr>
            </a:lstStyle>
            <a:p>
              <a:r>
                <a:rPr lang="fr-FR" dirty="0"/>
                <a:t>URI</a:t>
              </a: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H="1">
              <a:off x="3823903" y="4019955"/>
              <a:ext cx="8284" cy="1164915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3782590" y="4474066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95" name="Picture 2" descr="D:\Documents\grellets\Travail\International\H2020\EPOS\H2020\Realisation\WP15\20161122-23_Potsdam\Images\STREMY_Log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50"/>
            <a:stretch/>
          </p:blipFill>
          <p:spPr bwMode="auto">
            <a:xfrm>
              <a:off x="2197496" y="5511105"/>
              <a:ext cx="1183627" cy="11352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6871232" y="2091262"/>
            <a:ext cx="2200444" cy="1402873"/>
            <a:chOff x="6871232" y="2544837"/>
            <a:chExt cx="2200444" cy="1402873"/>
          </a:xfrm>
        </p:grpSpPr>
        <p:sp>
          <p:nvSpPr>
            <p:cNvPr id="36" name="Rectangle à coins arrondis 35"/>
            <p:cNvSpPr/>
            <p:nvPr/>
          </p:nvSpPr>
          <p:spPr bwMode="auto">
            <a:xfrm>
              <a:off x="7657663" y="2844081"/>
              <a:ext cx="1414013" cy="110362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Observations</a:t>
              </a:r>
            </a:p>
          </p:txBody>
        </p:sp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415" y="3279247"/>
              <a:ext cx="1114128" cy="44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ZoneTexte 38"/>
            <p:cNvSpPr txBox="1"/>
            <p:nvPr/>
          </p:nvSpPr>
          <p:spPr>
            <a:xfrm>
              <a:off x="6967175" y="2544837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2">
                      <a:lumMod val="75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871232" y="3498798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 bwMode="auto">
            <a:xfrm>
              <a:off x="6871232" y="2760989"/>
              <a:ext cx="788987" cy="61758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>
              <a:off x="6871233" y="3069783"/>
              <a:ext cx="788986" cy="657794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BoreholeView</a:t>
            </a:r>
            <a:r>
              <a:rPr lang="en-US" dirty="0" smtClean="0"/>
              <a:t> as an EU Index and </a:t>
            </a:r>
            <a:r>
              <a:rPr lang="en-US" dirty="0"/>
              <a:t>shortcut </a:t>
            </a:r>
            <a:r>
              <a:rPr lang="en-US" dirty="0" smtClean="0"/>
              <a:t>to national data </a:t>
            </a:r>
            <a:r>
              <a:rPr lang="en-US" dirty="0"/>
              <a:t>flows</a:t>
            </a:r>
            <a:endParaRPr lang="fr-FR" dirty="0"/>
          </a:p>
        </p:txBody>
      </p:sp>
      <p:sp>
        <p:nvSpPr>
          <p:cNvPr id="41" name="Rectangle à coins arrondis 40"/>
          <p:cNvSpPr/>
          <p:nvPr/>
        </p:nvSpPr>
        <p:spPr bwMode="auto">
          <a:xfrm>
            <a:off x="2420039" y="858596"/>
            <a:ext cx="1414013" cy="808831"/>
          </a:xfrm>
          <a:prstGeom prst="roundRect">
            <a:avLst/>
          </a:prstGeom>
          <a:solidFill>
            <a:srgbClr val="007600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BoreholeIView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-24032" y="990600"/>
            <a:ext cx="2444072" cy="1447800"/>
            <a:chOff x="409637" y="1522469"/>
            <a:chExt cx="2444072" cy="1447800"/>
          </a:xfrm>
        </p:grpSpPr>
        <p:sp>
          <p:nvSpPr>
            <p:cNvPr id="46" name="ZoneTexte 45"/>
            <p:cNvSpPr txBox="1"/>
            <p:nvPr/>
          </p:nvSpPr>
          <p:spPr>
            <a:xfrm>
              <a:off x="409637" y="1522469"/>
              <a:ext cx="2239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rgbClr val="007600"/>
                  </a:solidFill>
                </a:rPr>
                <a:t>detailedDescription</a:t>
              </a:r>
              <a:r>
                <a:rPr lang="fr-FR" sz="1400" dirty="0" smtClean="0">
                  <a:solidFill>
                    <a:srgbClr val="007600"/>
                  </a:solidFill>
                </a:rPr>
                <a:t> -&gt; (URI)</a:t>
              </a:r>
              <a:endParaRPr lang="fr-FR" sz="1400" i="1" dirty="0">
                <a:solidFill>
                  <a:srgbClr val="007600"/>
                </a:solidFill>
              </a:endParaRPr>
            </a:p>
          </p:txBody>
        </p:sp>
        <p:cxnSp>
          <p:nvCxnSpPr>
            <p:cNvPr id="47" name="Connecteur droit avec flèche 48"/>
            <p:cNvCxnSpPr>
              <a:stCxn id="41" idx="1"/>
              <a:endCxn id="14" idx="0"/>
            </p:cNvCxnSpPr>
            <p:nvPr/>
          </p:nvCxnSpPr>
          <p:spPr>
            <a:xfrm rot="10800000" flipV="1">
              <a:off x="1231956" y="1794881"/>
              <a:ext cx="1621753" cy="1175388"/>
            </a:xfrm>
            <a:prstGeom prst="bentConnector2">
              <a:avLst/>
            </a:prstGeom>
            <a:ln>
              <a:solidFill>
                <a:srgbClr val="008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 48"/>
          <p:cNvGrpSpPr/>
          <p:nvPr/>
        </p:nvGrpSpPr>
        <p:grpSpPr>
          <a:xfrm>
            <a:off x="-52252" y="1690369"/>
            <a:ext cx="2940641" cy="3070973"/>
            <a:chOff x="25983" y="2260159"/>
            <a:chExt cx="2940641" cy="3070973"/>
          </a:xfrm>
        </p:grpSpPr>
        <p:cxnSp>
          <p:nvCxnSpPr>
            <p:cNvPr id="51" name="Connecteur droit avec flèche 56"/>
            <p:cNvCxnSpPr/>
            <p:nvPr/>
          </p:nvCxnSpPr>
          <p:spPr>
            <a:xfrm rot="16200000" flipH="1">
              <a:off x="1244653" y="3792278"/>
              <a:ext cx="3070973" cy="67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25983" y="4625627"/>
              <a:ext cx="29406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>
                  <a:solidFill>
                    <a:srgbClr val="007600"/>
                  </a:solidFill>
                </a:rPr>
                <a:t>gsmlp:geophysicalLogs</a:t>
              </a:r>
              <a:r>
                <a:rPr lang="fr-FR" sz="1400" i="1" dirty="0">
                  <a:solidFill>
                    <a:srgbClr val="007600"/>
                  </a:solidFill>
                </a:rPr>
                <a:t> </a:t>
              </a:r>
              <a:endParaRPr lang="fr-FR" sz="1400" i="1" dirty="0" smtClean="0">
                <a:solidFill>
                  <a:srgbClr val="007600"/>
                </a:solidFill>
              </a:endParaRPr>
            </a:p>
            <a:p>
              <a:r>
                <a:rPr lang="fr-FR" sz="1400" i="1" dirty="0" err="1">
                  <a:solidFill>
                    <a:srgbClr val="007600"/>
                  </a:solidFill>
                </a:rPr>
                <a:t>gsmlp:geologicalDescription</a:t>
              </a:r>
              <a:r>
                <a:rPr lang="fr-FR" sz="1400" i="1" dirty="0">
                  <a:solidFill>
                    <a:srgbClr val="007600"/>
                  </a:solidFill>
                </a:rPr>
                <a:t> </a:t>
              </a:r>
              <a:r>
                <a:rPr lang="fr-FR" sz="1400" i="1" dirty="0" smtClean="0">
                  <a:solidFill>
                    <a:srgbClr val="007600"/>
                  </a:solidFill>
                </a:rPr>
                <a:t>-&gt; (URI)</a:t>
              </a:r>
              <a:endParaRPr lang="fr-FR" sz="1400" i="1" dirty="0">
                <a:solidFill>
                  <a:srgbClr val="007600"/>
                </a:solidFill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3834052" y="940284"/>
            <a:ext cx="4631965" cy="1450222"/>
            <a:chOff x="3827460" y="1627060"/>
            <a:chExt cx="4631965" cy="1450222"/>
          </a:xfrm>
        </p:grpSpPr>
        <p:cxnSp>
          <p:nvCxnSpPr>
            <p:cNvPr id="54" name="Connecteur droit avec flèche 48"/>
            <p:cNvCxnSpPr>
              <a:stCxn id="41" idx="3"/>
              <a:endCxn id="36" idx="0"/>
            </p:cNvCxnSpPr>
            <p:nvPr/>
          </p:nvCxnSpPr>
          <p:spPr>
            <a:xfrm>
              <a:off x="3827460" y="1949788"/>
              <a:ext cx="4530618" cy="1127494"/>
            </a:xfrm>
            <a:prstGeom prst="bentConnector2">
              <a:avLst/>
            </a:prstGeom>
            <a:ln>
              <a:solidFill>
                <a:srgbClr val="008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/>
            <p:cNvSpPr txBox="1"/>
            <p:nvPr/>
          </p:nvSpPr>
          <p:spPr>
            <a:xfrm>
              <a:off x="4274578" y="1627060"/>
              <a:ext cx="41848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rgbClr val="007600"/>
                  </a:solidFill>
                </a:rPr>
                <a:t>groundWaterLevel</a:t>
              </a:r>
              <a:r>
                <a:rPr lang="fr-FR" sz="1400" dirty="0" smtClean="0">
                  <a:solidFill>
                    <a:srgbClr val="007600"/>
                  </a:solidFill>
                </a:rPr>
                <a:t>, </a:t>
              </a:r>
              <a:r>
                <a:rPr lang="fr-FR" sz="1400" dirty="0" err="1" smtClean="0">
                  <a:solidFill>
                    <a:srgbClr val="007600"/>
                  </a:solidFill>
                </a:rPr>
                <a:t>groundWaterChemistry</a:t>
              </a:r>
              <a:r>
                <a:rPr lang="fr-FR" sz="1400" dirty="0" smtClean="0">
                  <a:solidFill>
                    <a:srgbClr val="007600"/>
                  </a:solidFill>
                </a:rPr>
                <a:t>, … -&gt; (URI)</a:t>
              </a:r>
              <a:endParaRPr lang="fr-FR" sz="1400" i="1" dirty="0">
                <a:solidFill>
                  <a:srgbClr val="007600"/>
                </a:solidFill>
              </a:endParaRPr>
            </a:p>
          </p:txBody>
        </p:sp>
        <p:cxnSp>
          <p:nvCxnSpPr>
            <p:cNvPr id="58" name="Connecteur droit avec flèche 57"/>
            <p:cNvCxnSpPr>
              <a:endCxn id="17" idx="0"/>
            </p:cNvCxnSpPr>
            <p:nvPr/>
          </p:nvCxnSpPr>
          <p:spPr>
            <a:xfrm>
              <a:off x="6089046" y="1949787"/>
              <a:ext cx="0" cy="445652"/>
            </a:xfrm>
            <a:prstGeom prst="straightConnector1">
              <a:avLst/>
            </a:prstGeom>
            <a:ln>
              <a:solidFill>
                <a:srgbClr val="008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e 61"/>
          <p:cNvGrpSpPr/>
          <p:nvPr/>
        </p:nvGrpSpPr>
        <p:grpSpPr>
          <a:xfrm>
            <a:off x="3127717" y="1665424"/>
            <a:ext cx="1917675" cy="1114605"/>
            <a:chOff x="3236044" y="2254687"/>
            <a:chExt cx="1917675" cy="1114605"/>
          </a:xfrm>
        </p:grpSpPr>
        <p:cxnSp>
          <p:nvCxnSpPr>
            <p:cNvPr id="63" name="Connecteur droit avec flèche 62"/>
            <p:cNvCxnSpPr/>
            <p:nvPr/>
          </p:nvCxnSpPr>
          <p:spPr>
            <a:xfrm>
              <a:off x="3247590" y="2260161"/>
              <a:ext cx="17734" cy="1109131"/>
            </a:xfrm>
            <a:prstGeom prst="straightConnector1">
              <a:avLst/>
            </a:prstGeom>
            <a:ln>
              <a:solidFill>
                <a:srgbClr val="008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 rot="21577700">
              <a:off x="3236044" y="2254687"/>
              <a:ext cx="19176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rgbClr val="007600"/>
                  </a:solidFill>
                </a:rPr>
                <a:t>gsmlp:identifier</a:t>
              </a:r>
              <a:r>
                <a:rPr lang="fr-FR" sz="1400" dirty="0" smtClean="0">
                  <a:solidFill>
                    <a:srgbClr val="007600"/>
                  </a:solidFill>
                </a:rPr>
                <a:t>-&gt; (URI)</a:t>
              </a:r>
              <a:endParaRPr lang="fr-FR" sz="1400" i="1" dirty="0">
                <a:solidFill>
                  <a:srgbClr val="007600"/>
                </a:solidFill>
              </a:endParaRPr>
            </a:p>
          </p:txBody>
        </p:sp>
      </p:grpSp>
      <p:pic>
        <p:nvPicPr>
          <p:cNvPr id="67" name="Picture 2" descr="Résultat de recherche d'images pour &quot;EU logo&quot;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6796" r="4249" b="4851"/>
          <a:stretch/>
        </p:blipFill>
        <p:spPr bwMode="auto">
          <a:xfrm>
            <a:off x="3202699" y="1365808"/>
            <a:ext cx="304800" cy="22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TCS_Geological_Information_and_Model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98" y="1321037"/>
            <a:ext cx="295251" cy="295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8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EPOS </a:t>
            </a:r>
            <a:r>
              <a:rPr lang="fr-FR" dirty="0" err="1" smtClean="0"/>
              <a:t>Borehole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EPOS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Borehole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conceptual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model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01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EPOS </a:t>
            </a:r>
            <a:r>
              <a:rPr lang="fr-FR" dirty="0" err="1" smtClean="0"/>
              <a:t>BoreholeView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GeoSciML</a:t>
            </a:r>
            <a:r>
              <a:rPr lang="fr-FR" dirty="0" smtClean="0"/>
              <a:t> </a:t>
            </a:r>
            <a:r>
              <a:rPr lang="fr-FR" dirty="0" err="1" smtClean="0"/>
              <a:t>BoreholeView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Stronger</a:t>
            </a:r>
            <a:r>
              <a:rPr lang="fr-FR" dirty="0" smtClean="0"/>
              <a:t> </a:t>
            </a:r>
            <a:r>
              <a:rPr lang="fr-FR" dirty="0" err="1" smtClean="0"/>
              <a:t>typing</a:t>
            </a:r>
            <a:r>
              <a:rPr lang="fr-FR" dirty="0"/>
              <a:t> </a:t>
            </a:r>
            <a:r>
              <a:rPr lang="fr-FR" dirty="0" smtClean="0"/>
              <a:t>(ex : </a:t>
            </a:r>
            <a:r>
              <a:rPr lang="fr-FR" dirty="0" err="1" smtClean="0"/>
              <a:t>gml:ReferenceType</a:t>
            </a:r>
            <a:r>
              <a:rPr lang="fr-FR" dirty="0" smtClean="0"/>
              <a:t> for </a:t>
            </a:r>
            <a:r>
              <a:rPr lang="fr-FR" dirty="0" err="1" smtClean="0"/>
              <a:t>vocabularies</a:t>
            </a:r>
            <a:r>
              <a:rPr lang="fr-FR" dirty="0" smtClean="0"/>
              <a:t>,…)</a:t>
            </a:r>
          </a:p>
          <a:p>
            <a:endParaRPr lang="fr-FR" dirty="0" smtClean="0"/>
          </a:p>
          <a:p>
            <a:r>
              <a:rPr lang="fr-FR" dirty="0" err="1" smtClean="0"/>
              <a:t>Adding</a:t>
            </a:r>
            <a:r>
              <a:rPr lang="fr-FR" dirty="0" smtClean="0"/>
              <a:t> extra </a:t>
            </a:r>
            <a:r>
              <a:rPr lang="fr-FR" dirty="0" err="1" smtClean="0"/>
              <a:t>attributes</a:t>
            </a:r>
            <a:r>
              <a:rPr lang="fr-FR" dirty="0" smtClean="0"/>
              <a:t> (esp. to support </a:t>
            </a:r>
            <a:r>
              <a:rPr lang="fr-FR" dirty="0" err="1" smtClean="0"/>
              <a:t>reference</a:t>
            </a:r>
            <a:r>
              <a:rPr lang="fr-FR" dirty="0" smtClean="0"/>
              <a:t> to the </a:t>
            </a:r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flows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Ex </a:t>
            </a:r>
            <a:r>
              <a:rPr lang="fr-FR" dirty="0" smtClean="0">
                <a:hlinkClick r:id="rId2"/>
              </a:rPr>
              <a:t>instance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61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EPOS </a:t>
            </a:r>
            <a:r>
              <a:rPr lang="fr-FR" dirty="0" err="1" smtClean="0"/>
              <a:t>BoreholeView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" r="1613"/>
          <a:stretch/>
        </p:blipFill>
        <p:spPr>
          <a:xfrm>
            <a:off x="0" y="990600"/>
            <a:ext cx="981673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6" b="73199"/>
          <a:stretch/>
        </p:blipFill>
        <p:spPr>
          <a:xfrm>
            <a:off x="0" y="858505"/>
            <a:ext cx="9233183" cy="21132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EPOS </a:t>
            </a:r>
            <a:r>
              <a:rPr lang="fr-FR" dirty="0" err="1" smtClean="0"/>
              <a:t>BoreholeView</a:t>
            </a:r>
            <a:r>
              <a:rPr lang="fr-FR" dirty="0" smtClean="0"/>
              <a:t> </a:t>
            </a:r>
            <a:r>
              <a:rPr lang="fr-FR" dirty="0"/>
              <a:t>–</a:t>
            </a:r>
            <a:r>
              <a:rPr lang="fr-FR" dirty="0" smtClean="0"/>
              <a:t> use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7" name="CasellaDiTesto 8"/>
          <p:cNvSpPr txBox="1"/>
          <p:nvPr/>
        </p:nvSpPr>
        <p:spPr>
          <a:xfrm>
            <a:off x="231775" y="4015026"/>
            <a:ext cx="6245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/>
              <a:t>gml:identifier</a:t>
            </a:r>
            <a:r>
              <a:rPr lang="en-GB" b="1" i="1" dirty="0" smtClean="0"/>
              <a:t> </a:t>
            </a:r>
            <a:r>
              <a:rPr lang="en-US" i="1" dirty="0" smtClean="0"/>
              <a:t>SHALL </a:t>
            </a:r>
            <a:r>
              <a:rPr lang="en-US" i="1" dirty="0"/>
              <a:t>contain a unique identifier for this </a:t>
            </a:r>
            <a:r>
              <a:rPr lang="en-US" i="1" dirty="0" err="1"/>
              <a:t>BoreholeView</a:t>
            </a:r>
            <a:r>
              <a:rPr lang="en-US" i="1" dirty="0"/>
              <a:t> </a:t>
            </a:r>
            <a:r>
              <a:rPr lang="en-US" i="1" dirty="0" smtClean="0"/>
              <a:t>representation</a:t>
            </a:r>
          </a:p>
          <a:p>
            <a:endParaRPr lang="en-GB" b="1" i="1" dirty="0" smtClean="0"/>
          </a:p>
          <a:p>
            <a:r>
              <a:rPr lang="en-GB" i="1" dirty="0" err="1" smtClean="0"/>
              <a:t>gsmlp:identifier</a:t>
            </a:r>
            <a:r>
              <a:rPr lang="en-GB" i="1" dirty="0" smtClean="0"/>
              <a:t> </a:t>
            </a:r>
            <a:r>
              <a:rPr lang="en-US" i="1" dirty="0" smtClean="0"/>
              <a:t>SHOULD </a:t>
            </a:r>
            <a:r>
              <a:rPr lang="en-US" i="1" dirty="0"/>
              <a:t>resolve to an </a:t>
            </a:r>
            <a:r>
              <a:rPr lang="en-US" i="1" dirty="0" err="1"/>
              <a:t>internationnaly</a:t>
            </a:r>
            <a:r>
              <a:rPr lang="en-US" i="1" dirty="0"/>
              <a:t> agreed </a:t>
            </a:r>
            <a:r>
              <a:rPr lang="en-US" i="1" dirty="0" err="1" smtClean="0"/>
              <a:t>complexFeature</a:t>
            </a:r>
            <a:r>
              <a:rPr lang="en-US" i="1" dirty="0" smtClean="0"/>
              <a:t> representation </a:t>
            </a:r>
            <a:r>
              <a:rPr lang="en-US" i="1" dirty="0"/>
              <a:t>of a Borehole (</a:t>
            </a:r>
            <a:r>
              <a:rPr lang="en-US" i="1" dirty="0" err="1"/>
              <a:t>e.g</a:t>
            </a:r>
            <a:r>
              <a:rPr lang="en-US" i="1" dirty="0"/>
              <a:t> : Inspire Geology, </a:t>
            </a:r>
            <a:r>
              <a:rPr lang="en-US" i="1" dirty="0" err="1"/>
              <a:t>GeoSciML</a:t>
            </a:r>
            <a:r>
              <a:rPr lang="en-US" i="1" dirty="0" smtClean="0"/>
              <a:t>,…)</a:t>
            </a:r>
            <a:endParaRPr lang="en-GB" i="1" dirty="0"/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6267361" y="3314151"/>
            <a:ext cx="1414013" cy="8088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6598644" y="2362431"/>
            <a:ext cx="1" cy="961448"/>
          </a:xfrm>
          <a:prstGeom prst="straightConnector1">
            <a:avLst/>
          </a:prstGeom>
          <a:ln>
            <a:solidFill>
              <a:srgbClr val="008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 rot="21577700">
            <a:off x="6596310" y="2626225"/>
            <a:ext cx="2165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007600"/>
                </a:solidFill>
              </a:rPr>
              <a:t>gsmlp:identifier</a:t>
            </a:r>
            <a:r>
              <a:rPr lang="fr-FR" sz="1600" dirty="0" smtClean="0">
                <a:solidFill>
                  <a:srgbClr val="007600"/>
                </a:solidFill>
              </a:rPr>
              <a:t>-&gt; (URI)</a:t>
            </a:r>
            <a:endParaRPr lang="fr-FR" sz="1600" i="1" dirty="0">
              <a:solidFill>
                <a:srgbClr val="007600"/>
              </a:solidFill>
            </a:endParaRPr>
          </a:p>
        </p:txBody>
      </p:sp>
      <p:sp>
        <p:nvSpPr>
          <p:cNvPr id="13" name="Rectangle à coins arrondis 11"/>
          <p:cNvSpPr/>
          <p:nvPr/>
        </p:nvSpPr>
        <p:spPr bwMode="auto">
          <a:xfrm>
            <a:off x="5891638" y="1553600"/>
            <a:ext cx="1414013" cy="808831"/>
          </a:xfrm>
          <a:prstGeom prst="roundRect">
            <a:avLst/>
          </a:prstGeom>
          <a:solidFill>
            <a:srgbClr val="007600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2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 err="1" smtClean="0">
                <a:solidFill>
                  <a:schemeClr val="bg1"/>
                </a:solidFill>
                <a:latin typeface="Arial" charset="0"/>
              </a:rPr>
              <a:t>BoreholeView</a:t>
            </a:r>
            <a:endParaRPr lang="fr-FR" sz="1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6" name="Picture 2" descr="Résultat de recherche d'images pour &quot;EU log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6796" r="4249" b="4851"/>
          <a:stretch/>
        </p:blipFill>
        <p:spPr bwMode="auto">
          <a:xfrm>
            <a:off x="6705600" y="2098561"/>
            <a:ext cx="304800" cy="22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CS_Geological_Information_and_Model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2053790"/>
            <a:ext cx="295251" cy="295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po 76"/>
          <p:cNvGrpSpPr/>
          <p:nvPr/>
        </p:nvGrpSpPr>
        <p:grpSpPr>
          <a:xfrm>
            <a:off x="6614284" y="3795647"/>
            <a:ext cx="1289847" cy="438758"/>
            <a:chOff x="2942043" y="3553255"/>
            <a:chExt cx="1289847" cy="438758"/>
          </a:xfrm>
        </p:grpSpPr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043" y="3560529"/>
              <a:ext cx="301348" cy="1936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536" y="3560529"/>
              <a:ext cx="301347" cy="190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283" y="3553255"/>
              <a:ext cx="301347" cy="20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magine 1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30543" y="3553255"/>
              <a:ext cx="301347" cy="199467"/>
            </a:xfrm>
            <a:prstGeom prst="rect">
              <a:avLst/>
            </a:prstGeom>
          </p:spPr>
        </p:pic>
        <p:grpSp>
          <p:nvGrpSpPr>
            <p:cNvPr id="31" name="Gruppo 128"/>
            <p:cNvGrpSpPr/>
            <p:nvPr/>
          </p:nvGrpSpPr>
          <p:grpSpPr>
            <a:xfrm>
              <a:off x="3599283" y="3768013"/>
              <a:ext cx="602695" cy="224000"/>
              <a:chOff x="873245" y="4156287"/>
              <a:chExt cx="602695" cy="224000"/>
            </a:xfrm>
          </p:grpSpPr>
          <p:sp>
            <p:nvSpPr>
              <p:cNvPr id="34" name="Rectangle 7"/>
              <p:cNvSpPr/>
              <p:nvPr/>
            </p:nvSpPr>
            <p:spPr>
              <a:xfrm>
                <a:off x="873245" y="4156287"/>
                <a:ext cx="602695" cy="2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 </a:t>
                </a:r>
                <a:r>
                  <a:rPr lang="fr-FR" sz="1200" dirty="0" smtClean="0">
                    <a:solidFill>
                      <a:schemeClr val="tx1"/>
                    </a:solidFill>
                  </a:rPr>
                  <a:t>       …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5" name="Immagine 13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0204" y="4169054"/>
                <a:ext cx="217266" cy="200351"/>
              </a:xfrm>
              <a:prstGeom prst="rect">
                <a:avLst/>
              </a:prstGeom>
            </p:spPr>
          </p:pic>
        </p:grpSp>
        <p:pic>
          <p:nvPicPr>
            <p:cNvPr id="32" name="Immagine 1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46242" y="3772667"/>
              <a:ext cx="301347" cy="200898"/>
            </a:xfrm>
            <a:prstGeom prst="rect">
              <a:avLst/>
            </a:prstGeom>
          </p:spPr>
        </p:pic>
        <p:pic>
          <p:nvPicPr>
            <p:cNvPr id="33" name="Immagine 1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70682" y="3772667"/>
              <a:ext cx="298202" cy="200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80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EPOS </a:t>
            </a:r>
            <a:r>
              <a:rPr lang="fr-FR" dirty="0" err="1"/>
              <a:t>BoreholeView</a:t>
            </a:r>
            <a:r>
              <a:rPr lang="fr-FR" dirty="0"/>
              <a:t> – use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5303549" y="2162995"/>
            <a:ext cx="1663625" cy="12321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chemeClr val="bg1"/>
                </a:solidFill>
                <a:latin typeface="Arial" charset="0"/>
              </a:rPr>
              <a:t>Env. Monitoring Facility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5408756" y="2649271"/>
            <a:ext cx="888040" cy="55811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2861876" y="3211881"/>
            <a:ext cx="1414013" cy="84536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26" y="2677071"/>
            <a:ext cx="471921" cy="471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 bwMode="auto">
          <a:xfrm>
            <a:off x="6468518" y="5086400"/>
            <a:ext cx="2205516" cy="12321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Geology</a:t>
            </a:r>
            <a:r>
              <a:rPr kumimoji="0" lang="fr-FR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/ </a:t>
            </a:r>
            <a:r>
              <a:rPr kumimoji="0" lang="fr-FR" sz="12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HydroGeology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6698523" y="5590456"/>
            <a:ext cx="1104064" cy="5680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2" descr="https://cdn.thinglink.me/api/image/717762046808031232/1240/10/scaletowidt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8"/>
          <a:stretch/>
        </p:blipFill>
        <p:spPr bwMode="auto">
          <a:xfrm>
            <a:off x="6763606" y="5662464"/>
            <a:ext cx="973897" cy="448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à coins arrondis 11"/>
          <p:cNvSpPr/>
          <p:nvPr/>
        </p:nvSpPr>
        <p:spPr bwMode="auto">
          <a:xfrm>
            <a:off x="7640878" y="2844838"/>
            <a:ext cx="1414013" cy="121240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Observations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415" y="3155170"/>
            <a:ext cx="1114128" cy="44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avec flèche 13"/>
          <p:cNvCxnSpPr/>
          <p:nvPr/>
        </p:nvCxnSpPr>
        <p:spPr bwMode="auto">
          <a:xfrm>
            <a:off x="6973402" y="2814915"/>
            <a:ext cx="686817" cy="56442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967175" y="3070539"/>
            <a:ext cx="693044" cy="65779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7861564" y="4057247"/>
            <a:ext cx="776609" cy="102915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55"/>
          <p:cNvCxnSpPr>
            <a:stCxn id="7" idx="0"/>
            <a:endCxn id="5" idx="1"/>
          </p:cNvCxnSpPr>
          <p:nvPr/>
        </p:nvCxnSpPr>
        <p:spPr>
          <a:xfrm rot="5400000" flipH="1" flipV="1">
            <a:off x="4219808" y="2128140"/>
            <a:ext cx="432817" cy="1734666"/>
          </a:xfrm>
          <a:prstGeom prst="bentConnector2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55"/>
          <p:cNvCxnSpPr/>
          <p:nvPr/>
        </p:nvCxnSpPr>
        <p:spPr>
          <a:xfrm rot="10800000" flipV="1">
            <a:off x="4275889" y="3070539"/>
            <a:ext cx="1090474" cy="30879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438962" y="3339297"/>
            <a:ext cx="40588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r-FR" dirty="0"/>
              <a:t>URI</a:t>
            </a: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2540582" y="1451330"/>
            <a:ext cx="1414013" cy="808831"/>
          </a:xfrm>
          <a:prstGeom prst="roundRect">
            <a:avLst/>
          </a:prstGeom>
          <a:solidFill>
            <a:srgbClr val="007600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BoreholeView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3954595" y="1500304"/>
            <a:ext cx="2761645" cy="662691"/>
            <a:chOff x="3954595" y="1500304"/>
            <a:chExt cx="2761645" cy="662691"/>
          </a:xfrm>
        </p:grpSpPr>
        <p:cxnSp>
          <p:nvCxnSpPr>
            <p:cNvPr id="25" name="Connecteur droit avec flèche 48"/>
            <p:cNvCxnSpPr>
              <a:stCxn id="20" idx="3"/>
              <a:endCxn id="5" idx="0"/>
            </p:cNvCxnSpPr>
            <p:nvPr/>
          </p:nvCxnSpPr>
          <p:spPr>
            <a:xfrm>
              <a:off x="3954595" y="1855746"/>
              <a:ext cx="2180767" cy="307249"/>
            </a:xfrm>
            <a:prstGeom prst="bentConnector2">
              <a:avLst/>
            </a:prstGeom>
            <a:ln>
              <a:solidFill>
                <a:srgbClr val="008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4276405" y="1500304"/>
              <a:ext cx="2439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rgbClr val="007600"/>
                  </a:solidFill>
                </a:rPr>
                <a:t>groundWaterLevel</a:t>
              </a:r>
              <a:r>
                <a:rPr lang="fr-FR" sz="1400" dirty="0">
                  <a:solidFill>
                    <a:srgbClr val="007600"/>
                  </a:solidFill>
                </a:rPr>
                <a:t> </a:t>
              </a:r>
              <a:r>
                <a:rPr lang="fr-FR" sz="1400" dirty="0" smtClean="0">
                  <a:solidFill>
                    <a:srgbClr val="007600"/>
                  </a:solidFill>
                </a:rPr>
                <a:t>-&gt; (URI)</a:t>
              </a:r>
              <a:endParaRPr lang="fr-FR" sz="1400" i="1" dirty="0">
                <a:solidFill>
                  <a:srgbClr val="007600"/>
                </a:solidFill>
              </a:endParaRP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6973402" y="3517988"/>
            <a:ext cx="40588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r-FR" dirty="0"/>
              <a:t>URI</a:t>
            </a:r>
          </a:p>
        </p:txBody>
      </p:sp>
      <p:grpSp>
        <p:nvGrpSpPr>
          <p:cNvPr id="30" name="Gruppo 76"/>
          <p:cNvGrpSpPr/>
          <p:nvPr/>
        </p:nvGrpSpPr>
        <p:grpSpPr>
          <a:xfrm>
            <a:off x="2942043" y="3553255"/>
            <a:ext cx="1289847" cy="438758"/>
            <a:chOff x="2942043" y="3553255"/>
            <a:chExt cx="1289847" cy="438758"/>
          </a:xfrm>
        </p:grpSpPr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043" y="3560529"/>
              <a:ext cx="301348" cy="1936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536" y="3560529"/>
              <a:ext cx="301347" cy="190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283" y="3553255"/>
              <a:ext cx="301347" cy="20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magine 1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30543" y="3553255"/>
              <a:ext cx="301347" cy="199467"/>
            </a:xfrm>
            <a:prstGeom prst="rect">
              <a:avLst/>
            </a:prstGeom>
          </p:spPr>
        </p:pic>
        <p:grpSp>
          <p:nvGrpSpPr>
            <p:cNvPr id="35" name="Gruppo 128"/>
            <p:cNvGrpSpPr/>
            <p:nvPr/>
          </p:nvGrpSpPr>
          <p:grpSpPr>
            <a:xfrm>
              <a:off x="3599283" y="3768013"/>
              <a:ext cx="602695" cy="224000"/>
              <a:chOff x="873245" y="4156287"/>
              <a:chExt cx="602695" cy="224000"/>
            </a:xfrm>
          </p:grpSpPr>
          <p:sp>
            <p:nvSpPr>
              <p:cNvPr id="38" name="Rectangle 7"/>
              <p:cNvSpPr/>
              <p:nvPr/>
            </p:nvSpPr>
            <p:spPr>
              <a:xfrm>
                <a:off x="873245" y="4156287"/>
                <a:ext cx="602695" cy="2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 </a:t>
                </a:r>
                <a:r>
                  <a:rPr lang="fr-FR" sz="1200" dirty="0" smtClean="0">
                    <a:solidFill>
                      <a:schemeClr val="tx1"/>
                    </a:solidFill>
                  </a:rPr>
                  <a:t>       …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9" name="Immagine 13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0204" y="4169054"/>
                <a:ext cx="217266" cy="200351"/>
              </a:xfrm>
              <a:prstGeom prst="rect">
                <a:avLst/>
              </a:prstGeom>
            </p:spPr>
          </p:pic>
        </p:grpSp>
        <p:pic>
          <p:nvPicPr>
            <p:cNvPr id="36" name="Immagine 1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46242" y="3772667"/>
              <a:ext cx="301347" cy="200898"/>
            </a:xfrm>
            <a:prstGeom prst="rect">
              <a:avLst/>
            </a:prstGeom>
          </p:spPr>
        </p:pic>
        <p:pic>
          <p:nvPicPr>
            <p:cNvPr id="37" name="Immagine 13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70682" y="3772667"/>
              <a:ext cx="298202" cy="200898"/>
            </a:xfrm>
            <a:prstGeom prst="rect">
              <a:avLst/>
            </a:prstGeom>
          </p:spPr>
        </p:pic>
      </p:grpSp>
      <p:grpSp>
        <p:nvGrpSpPr>
          <p:cNvPr id="40" name="Gruppo 67"/>
          <p:cNvGrpSpPr/>
          <p:nvPr/>
        </p:nvGrpSpPr>
        <p:grpSpPr>
          <a:xfrm>
            <a:off x="7767388" y="3644420"/>
            <a:ext cx="1183040" cy="365501"/>
            <a:chOff x="4680261" y="4661112"/>
            <a:chExt cx="1289847" cy="438758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261" y="4668386"/>
              <a:ext cx="301348" cy="1936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754" y="4668386"/>
              <a:ext cx="301347" cy="190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7501" y="4661112"/>
              <a:ext cx="301347" cy="20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Immagine 15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68761" y="4661112"/>
              <a:ext cx="301347" cy="199467"/>
            </a:xfrm>
            <a:prstGeom prst="rect">
              <a:avLst/>
            </a:prstGeom>
          </p:spPr>
        </p:pic>
        <p:grpSp>
          <p:nvGrpSpPr>
            <p:cNvPr id="45" name="Gruppo 155"/>
            <p:cNvGrpSpPr/>
            <p:nvPr/>
          </p:nvGrpSpPr>
          <p:grpSpPr>
            <a:xfrm>
              <a:off x="5337501" y="4875870"/>
              <a:ext cx="602695" cy="224000"/>
              <a:chOff x="873245" y="4156287"/>
              <a:chExt cx="602695" cy="224000"/>
            </a:xfrm>
          </p:grpSpPr>
          <p:sp>
            <p:nvSpPr>
              <p:cNvPr id="48" name="Rectangle 7"/>
              <p:cNvSpPr/>
              <p:nvPr/>
            </p:nvSpPr>
            <p:spPr>
              <a:xfrm>
                <a:off x="873245" y="4156287"/>
                <a:ext cx="602695" cy="2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 </a:t>
                </a:r>
                <a:r>
                  <a:rPr lang="fr-FR" sz="1200" dirty="0" smtClean="0">
                    <a:solidFill>
                      <a:schemeClr val="tx1"/>
                    </a:solidFill>
                  </a:rPr>
                  <a:t>       </a:t>
                </a:r>
                <a:r>
                  <a:rPr lang="fr-FR" sz="1000" dirty="0" smtClean="0">
                    <a:solidFill>
                      <a:schemeClr val="tx1"/>
                    </a:solidFill>
                  </a:rPr>
                  <a:t>…</a:t>
                </a:r>
                <a:endParaRPr lang="fr-FR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9" name="Immagine 15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0204" y="4169054"/>
                <a:ext cx="217266" cy="200351"/>
              </a:xfrm>
              <a:prstGeom prst="rect">
                <a:avLst/>
              </a:prstGeom>
            </p:spPr>
          </p:pic>
        </p:grpSp>
        <p:pic>
          <p:nvPicPr>
            <p:cNvPr id="46" name="Immagine 15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84460" y="4880524"/>
              <a:ext cx="301347" cy="200898"/>
            </a:xfrm>
            <a:prstGeom prst="rect">
              <a:avLst/>
            </a:prstGeom>
          </p:spPr>
        </p:pic>
        <p:pic>
          <p:nvPicPr>
            <p:cNvPr id="47" name="Immagine 15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08900" y="4880524"/>
              <a:ext cx="298202" cy="200898"/>
            </a:xfrm>
            <a:prstGeom prst="rect">
              <a:avLst/>
            </a:prstGeom>
          </p:spPr>
        </p:pic>
      </p:grpSp>
      <p:grpSp>
        <p:nvGrpSpPr>
          <p:cNvPr id="50" name="Gruppo 160"/>
          <p:cNvGrpSpPr/>
          <p:nvPr/>
        </p:nvGrpSpPr>
        <p:grpSpPr>
          <a:xfrm>
            <a:off x="6411444" y="2615721"/>
            <a:ext cx="411930" cy="682754"/>
            <a:chOff x="4306145" y="3616892"/>
            <a:chExt cx="615498" cy="888782"/>
          </a:xfrm>
        </p:grpSpPr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145" y="3616892"/>
              <a:ext cx="301348" cy="1936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151" y="3616892"/>
              <a:ext cx="301347" cy="190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146" y="3827323"/>
              <a:ext cx="301347" cy="20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Immagine 16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20296" y="3827323"/>
              <a:ext cx="301347" cy="199467"/>
            </a:xfrm>
            <a:prstGeom prst="rect">
              <a:avLst/>
            </a:prstGeom>
          </p:spPr>
        </p:pic>
        <p:grpSp>
          <p:nvGrpSpPr>
            <p:cNvPr id="55" name="Gruppo 165"/>
            <p:cNvGrpSpPr/>
            <p:nvPr/>
          </p:nvGrpSpPr>
          <p:grpSpPr>
            <a:xfrm>
              <a:off x="4315803" y="4281674"/>
              <a:ext cx="602695" cy="224000"/>
              <a:chOff x="873245" y="4156287"/>
              <a:chExt cx="602695" cy="224000"/>
            </a:xfrm>
          </p:grpSpPr>
          <p:sp>
            <p:nvSpPr>
              <p:cNvPr id="58" name="Rectangle 7"/>
              <p:cNvSpPr/>
              <p:nvPr/>
            </p:nvSpPr>
            <p:spPr>
              <a:xfrm>
                <a:off x="873245" y="4156287"/>
                <a:ext cx="602695" cy="2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dirty="0" smtClean="0">
                    <a:solidFill>
                      <a:schemeClr val="tx1"/>
                    </a:solidFill>
                  </a:rPr>
                  <a:t>  …</a:t>
                </a:r>
                <a:endParaRPr lang="fr-FR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9" name="Immagine 16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0204" y="4169054"/>
                <a:ext cx="217266" cy="200351"/>
              </a:xfrm>
              <a:prstGeom prst="rect">
                <a:avLst/>
              </a:prstGeom>
            </p:spPr>
          </p:pic>
        </p:grpSp>
        <p:pic>
          <p:nvPicPr>
            <p:cNvPr id="56" name="Immagine 16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06145" y="4052444"/>
              <a:ext cx="301347" cy="200898"/>
            </a:xfrm>
            <a:prstGeom prst="rect">
              <a:avLst/>
            </a:prstGeom>
          </p:spPr>
        </p:pic>
        <p:pic>
          <p:nvPicPr>
            <p:cNvPr id="57" name="Immagine 16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20297" y="4052444"/>
              <a:ext cx="298202" cy="200898"/>
            </a:xfrm>
            <a:prstGeom prst="rect">
              <a:avLst/>
            </a:prstGeom>
          </p:spPr>
        </p:pic>
      </p:grpSp>
      <p:grpSp>
        <p:nvGrpSpPr>
          <p:cNvPr id="60" name="Gruppo 171"/>
          <p:cNvGrpSpPr>
            <a:grpSpLocks noChangeAspect="1"/>
          </p:cNvGrpSpPr>
          <p:nvPr/>
        </p:nvGrpSpPr>
        <p:grpSpPr>
          <a:xfrm>
            <a:off x="7983714" y="5424976"/>
            <a:ext cx="543498" cy="784814"/>
            <a:chOff x="4306145" y="3616892"/>
            <a:chExt cx="615498" cy="888782"/>
          </a:xfrm>
        </p:grpSpPr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145" y="3616892"/>
              <a:ext cx="301348" cy="1936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151" y="3616892"/>
              <a:ext cx="301347" cy="190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146" y="3827323"/>
              <a:ext cx="301347" cy="20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Immagine 17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20296" y="3827323"/>
              <a:ext cx="301347" cy="199467"/>
            </a:xfrm>
            <a:prstGeom prst="rect">
              <a:avLst/>
            </a:prstGeom>
          </p:spPr>
        </p:pic>
        <p:grpSp>
          <p:nvGrpSpPr>
            <p:cNvPr id="65" name="Gruppo 176"/>
            <p:cNvGrpSpPr/>
            <p:nvPr/>
          </p:nvGrpSpPr>
          <p:grpSpPr>
            <a:xfrm>
              <a:off x="4315803" y="4281674"/>
              <a:ext cx="602695" cy="224000"/>
              <a:chOff x="873245" y="4156287"/>
              <a:chExt cx="602695" cy="224000"/>
            </a:xfrm>
          </p:grpSpPr>
          <p:sp>
            <p:nvSpPr>
              <p:cNvPr id="68" name="Rectangle 7"/>
              <p:cNvSpPr/>
              <p:nvPr/>
            </p:nvSpPr>
            <p:spPr>
              <a:xfrm>
                <a:off x="873245" y="4156287"/>
                <a:ext cx="602695" cy="2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dirty="0" smtClean="0">
                    <a:solidFill>
                      <a:schemeClr val="tx1"/>
                    </a:solidFill>
                  </a:rPr>
                  <a:t>…</a:t>
                </a:r>
                <a:endParaRPr lang="fr-FR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9" name="Immagine 18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0204" y="4169054"/>
                <a:ext cx="217266" cy="200351"/>
              </a:xfrm>
              <a:prstGeom prst="rect">
                <a:avLst/>
              </a:prstGeom>
            </p:spPr>
          </p:pic>
        </p:grpSp>
        <p:pic>
          <p:nvPicPr>
            <p:cNvPr id="66" name="Immagine 17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06145" y="4052444"/>
              <a:ext cx="301347" cy="200898"/>
            </a:xfrm>
            <a:prstGeom prst="rect">
              <a:avLst/>
            </a:prstGeom>
          </p:spPr>
        </p:pic>
        <p:pic>
          <p:nvPicPr>
            <p:cNvPr id="67" name="Immagine 17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20297" y="4052444"/>
              <a:ext cx="298202" cy="200898"/>
            </a:xfrm>
            <a:prstGeom prst="rect">
              <a:avLst/>
            </a:prstGeom>
          </p:spPr>
        </p:pic>
      </p:grpSp>
      <p:pic>
        <p:nvPicPr>
          <p:cNvPr id="70" name="Immagine 183" descr="BRGMExample.png"/>
          <p:cNvPicPr>
            <a:picLocks noChangeAspect="1"/>
          </p:cNvPicPr>
          <p:nvPr/>
        </p:nvPicPr>
        <p:blipFill rotWithShape="1"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14"/>
          <a:stretch/>
        </p:blipFill>
        <p:spPr>
          <a:xfrm>
            <a:off x="0" y="4314881"/>
            <a:ext cx="7941096" cy="658956"/>
          </a:xfrm>
          <a:prstGeom prst="rect">
            <a:avLst/>
          </a:prstGeom>
        </p:spPr>
      </p:pic>
      <p:sp>
        <p:nvSpPr>
          <p:cNvPr id="80" name="CasellaDiTesto 8"/>
          <p:cNvSpPr txBox="1"/>
          <p:nvPr/>
        </p:nvSpPr>
        <p:spPr>
          <a:xfrm>
            <a:off x="0" y="5334000"/>
            <a:ext cx="62458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 smtClean="0"/>
              <a:t>Tested Implementation</a:t>
            </a:r>
          </a:p>
          <a:p>
            <a:r>
              <a:rPr lang="en-GB" b="1" i="1" dirty="0" smtClean="0"/>
              <a:t>Environmental Monitoring Facility provided according to INSPIRE EF theme</a:t>
            </a:r>
          </a:p>
          <a:p>
            <a:r>
              <a:rPr lang="en-GB" i="1" dirty="0" err="1" smtClean="0"/>
              <a:t>groundWaterLevel</a:t>
            </a:r>
            <a:r>
              <a:rPr lang="en-GB" i="1" dirty="0" smtClean="0"/>
              <a:t> provided either using OGC:WaterML2.0 and/or </a:t>
            </a:r>
            <a:r>
              <a:rPr lang="en-GB" i="1" dirty="0" err="1" smtClean="0"/>
              <a:t>INSPIRE:PointTimeSeries</a:t>
            </a:r>
            <a:endParaRPr lang="en-GB" i="1" dirty="0" smtClean="0"/>
          </a:p>
          <a:p>
            <a:r>
              <a:rPr lang="en-GB" b="1" i="1" dirty="0" err="1" smtClean="0"/>
              <a:t>HydroGeology</a:t>
            </a:r>
            <a:r>
              <a:rPr lang="en-GB" b="1" i="1" dirty="0" smtClean="0"/>
              <a:t> feature provided according to GWML2 and/or </a:t>
            </a:r>
            <a:r>
              <a:rPr lang="en-GB" b="1" i="1" dirty="0" err="1" smtClean="0"/>
              <a:t>INSPIRE:Geology:HydroGeology</a:t>
            </a:r>
            <a:endParaRPr lang="en-GB" b="1" i="1" dirty="0" smtClean="0"/>
          </a:p>
          <a:p>
            <a:endParaRPr lang="en-GB" i="1" dirty="0"/>
          </a:p>
        </p:txBody>
      </p:sp>
      <p:grpSp>
        <p:nvGrpSpPr>
          <p:cNvPr id="92" name="Groupe 91"/>
          <p:cNvGrpSpPr/>
          <p:nvPr/>
        </p:nvGrpSpPr>
        <p:grpSpPr>
          <a:xfrm>
            <a:off x="0" y="2545594"/>
            <a:ext cx="8859111" cy="2540807"/>
            <a:chOff x="0" y="2545594"/>
            <a:chExt cx="8859111" cy="2540807"/>
          </a:xfrm>
        </p:grpSpPr>
        <p:sp>
          <p:nvSpPr>
            <p:cNvPr id="72" name="ZoneTexte 71"/>
            <p:cNvSpPr txBox="1"/>
            <p:nvPr/>
          </p:nvSpPr>
          <p:spPr>
            <a:xfrm>
              <a:off x="6967175" y="2545594"/>
              <a:ext cx="53761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sz="1200" i="1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lang="fr-FR" sz="1600" b="1" dirty="0">
                  <a:solidFill>
                    <a:schemeClr val="tx1"/>
                  </a:solidFill>
                </a:rPr>
                <a:t>URI</a:t>
              </a: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8321496" y="4431865"/>
              <a:ext cx="53761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sz="1200" i="1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lang="fr-FR" sz="1600" b="1" dirty="0">
                  <a:solidFill>
                    <a:schemeClr val="tx1"/>
                  </a:solidFill>
                </a:rPr>
                <a:t>URI</a:t>
              </a:r>
            </a:p>
          </p:txBody>
        </p:sp>
        <p:sp>
          <p:nvSpPr>
            <p:cNvPr id="75" name="Rettangolo arrotondato 184"/>
            <p:cNvSpPr/>
            <p:nvPr/>
          </p:nvSpPr>
          <p:spPr>
            <a:xfrm>
              <a:off x="0" y="4708864"/>
              <a:ext cx="7737503" cy="264973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2" name="Connecteur droit avec flèche 81"/>
            <p:cNvCxnSpPr>
              <a:endCxn id="12" idx="1"/>
            </p:cNvCxnSpPr>
            <p:nvPr/>
          </p:nvCxnSpPr>
          <p:spPr bwMode="auto">
            <a:xfrm>
              <a:off x="6967174" y="2802892"/>
              <a:ext cx="673704" cy="64815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/>
            <p:nvPr/>
          </p:nvCxnSpPr>
          <p:spPr>
            <a:xfrm flipV="1">
              <a:off x="7861564" y="4057247"/>
              <a:ext cx="776609" cy="1029154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" name="Picture 2" descr="Résultat de recherche d'images pour &quot;EU logo&quot;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6796" r="4249" b="4851"/>
          <a:stretch/>
        </p:blipFill>
        <p:spPr bwMode="auto">
          <a:xfrm>
            <a:off x="3352604" y="1983887"/>
            <a:ext cx="304800" cy="22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TCS_Geological_Information_and_Modeli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03" y="1939116"/>
            <a:ext cx="295251" cy="295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Gruppo 76"/>
          <p:cNvGrpSpPr/>
          <p:nvPr/>
        </p:nvGrpSpPr>
        <p:grpSpPr>
          <a:xfrm>
            <a:off x="3094443" y="3705655"/>
            <a:ext cx="1289847" cy="438758"/>
            <a:chOff x="2942043" y="3553255"/>
            <a:chExt cx="1289847" cy="438758"/>
          </a:xfrm>
        </p:grpSpPr>
        <p:pic>
          <p:nvPicPr>
            <p:cNvPr id="9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043" y="3560529"/>
              <a:ext cx="301348" cy="1936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536" y="3560529"/>
              <a:ext cx="301347" cy="190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283" y="3553255"/>
              <a:ext cx="301347" cy="20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Immagine 1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30543" y="3553255"/>
              <a:ext cx="301347" cy="199467"/>
            </a:xfrm>
            <a:prstGeom prst="rect">
              <a:avLst/>
            </a:prstGeom>
          </p:spPr>
        </p:pic>
        <p:grpSp>
          <p:nvGrpSpPr>
            <p:cNvPr id="102" name="Gruppo 128"/>
            <p:cNvGrpSpPr/>
            <p:nvPr/>
          </p:nvGrpSpPr>
          <p:grpSpPr>
            <a:xfrm>
              <a:off x="3599283" y="3768013"/>
              <a:ext cx="602695" cy="224000"/>
              <a:chOff x="873245" y="4156287"/>
              <a:chExt cx="602695" cy="224000"/>
            </a:xfrm>
          </p:grpSpPr>
          <p:sp>
            <p:nvSpPr>
              <p:cNvPr id="105" name="Rectangle 7"/>
              <p:cNvSpPr/>
              <p:nvPr/>
            </p:nvSpPr>
            <p:spPr>
              <a:xfrm>
                <a:off x="873245" y="4156287"/>
                <a:ext cx="602695" cy="2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 </a:t>
                </a:r>
                <a:r>
                  <a:rPr lang="fr-FR" sz="1200" dirty="0" smtClean="0">
                    <a:solidFill>
                      <a:schemeClr val="tx1"/>
                    </a:solidFill>
                  </a:rPr>
                  <a:t>       …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6" name="Immagine 13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0204" y="4169054"/>
                <a:ext cx="217266" cy="200351"/>
              </a:xfrm>
              <a:prstGeom prst="rect">
                <a:avLst/>
              </a:prstGeom>
            </p:spPr>
          </p:pic>
        </p:grpSp>
        <p:pic>
          <p:nvPicPr>
            <p:cNvPr id="103" name="Immagine 1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46242" y="3772667"/>
              <a:ext cx="301347" cy="200898"/>
            </a:xfrm>
            <a:prstGeom prst="rect">
              <a:avLst/>
            </a:prstGeom>
          </p:spPr>
        </p:pic>
        <p:pic>
          <p:nvPicPr>
            <p:cNvPr id="104" name="Immagine 13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70682" y="3772667"/>
              <a:ext cx="298202" cy="200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37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GC_PowerPoin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</TotalTime>
  <Words>746</Words>
  <Application>Microsoft Office PowerPoint</Application>
  <PresentationFormat>Affichage à l'écran (4:3)</PresentationFormat>
  <Paragraphs>194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MS PGothic</vt:lpstr>
      <vt:lpstr>Arial</vt:lpstr>
      <vt:lpstr>Arial Black</vt:lpstr>
      <vt:lpstr>Calibri</vt:lpstr>
      <vt:lpstr>CG Times</vt:lpstr>
      <vt:lpstr>Symbol</vt:lpstr>
      <vt:lpstr>Times New Roman</vt:lpstr>
      <vt:lpstr>OGC_PowerPoint_Template</vt:lpstr>
      <vt:lpstr>Borehole update:   simpleFeature exchange, conceptual UML model</vt:lpstr>
      <vt:lpstr>Borehole in EPOS – Model View</vt:lpstr>
      <vt:lpstr>Borehole in EPOS – Resource View</vt:lpstr>
      <vt:lpstr>Using BoreholeView as an EU Index and shortcut to national data flows</vt:lpstr>
      <vt:lpstr>Présentation PowerPoint</vt:lpstr>
      <vt:lpstr>EPOS BoreholeView </vt:lpstr>
      <vt:lpstr>EPOS BoreholeView </vt:lpstr>
      <vt:lpstr>EPOS BoreholeView – use</vt:lpstr>
      <vt:lpstr>EPOS BoreholeView – use</vt:lpstr>
      <vt:lpstr>EPOS BoreholeView – use</vt:lpstr>
      <vt:lpstr>EPOS BoreholeView – feeding the index</vt:lpstr>
      <vt:lpstr>EPOS BoreholeView – Conclusions</vt:lpstr>
      <vt:lpstr>EPOS BoreholeView – Conclusions</vt:lpstr>
      <vt:lpstr>Présentation PowerPoint</vt:lpstr>
      <vt:lpstr>EPOS Borehole conceptual model</vt:lpstr>
      <vt:lpstr>EPOS Borehole conceptual model</vt:lpstr>
      <vt:lpstr>EPOS Borehole conceptual model</vt:lpstr>
      <vt:lpstr>EPOS Borehole conceptual model</vt:lpstr>
      <vt:lpstr>EPOS Borehole conceptual model</vt:lpstr>
      <vt:lpstr>EPOS Borehole conceptual model – next steps</vt:lpstr>
      <vt:lpstr>Thanks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Volunteered Geographic Information (VGI) Workshop</dc:title>
  <dc:subject>OGC TC/PC</dc:subject>
  <dc:creator>Scott Simmons</dc:creator>
  <cp:lastModifiedBy>Grellet Sylvain</cp:lastModifiedBy>
  <cp:revision>63</cp:revision>
  <cp:lastPrinted>2003-02-03T21:59:32Z</cp:lastPrinted>
  <dcterms:created xsi:type="dcterms:W3CDTF">2015-09-08T23:47:11Z</dcterms:created>
  <dcterms:modified xsi:type="dcterms:W3CDTF">2017-09-12T10:31:41Z</dcterms:modified>
</cp:coreProperties>
</file>