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9" r:id="rId3"/>
    <p:sldId id="258" r:id="rId4"/>
    <p:sldId id="257" r:id="rId5"/>
    <p:sldId id="259" r:id="rId6"/>
    <p:sldId id="260" r:id="rId7"/>
    <p:sldId id="267" r:id="rId8"/>
    <p:sldId id="264" r:id="rId9"/>
    <p:sldId id="261" r:id="rId10"/>
    <p:sldId id="262" r:id="rId11"/>
    <p:sldId id="268" r:id="rId12"/>
    <p:sldId id="265" r:id="rId13"/>
    <p:sldId id="266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A3199-2408-4B7B-A09A-F574A7C5E23B}" type="datetimeFigureOut">
              <a:rPr lang="en-CA" smtClean="0"/>
              <a:t>2015-10-28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3DBED-82D6-4B9B-A277-62FBD70682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02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You may think, it’s just</a:t>
            </a:r>
            <a:r>
              <a:rPr lang="en-CA" baseline="0" dirty="0" smtClean="0"/>
              <a:t> one class, but this class brings a lot of baggage.  Those vocab were created as replacement of subtyping.  We subtype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3DBED-82D6-4B9B-A277-62FBD70682E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48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GW has its</a:t>
            </a:r>
            <a:r>
              <a:rPr lang="en-CA" baseline="0" dirty="0" smtClean="0"/>
              <a:t> own Borehole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3DBED-82D6-4B9B-A277-62FBD70682E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840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Based on coverage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3DBED-82D6-4B9B-A277-62FBD70682E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6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Hydraulic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conductiviy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3DBED-82D6-4B9B-A277-62FBD70682E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73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r>
              <a:rPr lang="en-US" altLang="en-US" sz="80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4963" y="1219200"/>
            <a:ext cx="854075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Sponsored by</a:t>
            </a:r>
          </a:p>
        </p:txBody>
      </p:sp>
      <p:pic>
        <p:nvPicPr>
          <p:cNvPr id="8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2238375"/>
            <a:ext cx="3505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2209800"/>
            <a:ext cx="3198812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94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7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52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01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3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7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89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5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775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58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3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rgbClr val="092E5C"/>
                </a:solidFill>
                <a:latin typeface="Arial" charset="0"/>
                <a:ea typeface="MS PGothic" charset="-128"/>
              </a:defRPr>
            </a:lvl1pPr>
          </a:lstStyle>
          <a:p>
            <a:endParaRPr lang="en-CA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fld id="{2EEC5C0F-36C6-40C7-A83F-75B3A3A0DC34}" type="slidenum">
              <a:rPr lang="en-CA" smtClean="0"/>
              <a:t>‹#›</a:t>
            </a:fld>
            <a:endParaRPr lang="en-CA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1" fontAlgn="base" hangingPunct="1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resource.geosciml.org/vocabulary/cgi/201211/geologicunittyp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GWML 2.0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en-CA" dirty="0" smtClean="0"/>
              <a:t>Eric Boisvert and GWML SWG team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40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CA" dirty="0" smtClean="0"/>
              <a:t>Geologic Log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0796" y="620688"/>
            <a:ext cx="94685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&lt;</a:t>
            </a:r>
            <a:r>
              <a:rPr lang="en-CA" sz="1400" dirty="0" err="1" smtClean="0"/>
              <a:t>gww:element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&lt;</a:t>
            </a:r>
            <a:r>
              <a:rPr lang="en-CA" sz="1400" dirty="0" err="1" smtClean="0"/>
              <a:t>gww:LogValue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&lt;</a:t>
            </a:r>
            <a:r>
              <a:rPr lang="en-CA" sz="1400" dirty="0" err="1" smtClean="0"/>
              <a:t>gww:fromDepth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&lt;</a:t>
            </a:r>
            <a:r>
              <a:rPr lang="en-CA" sz="1400" dirty="0" err="1" smtClean="0"/>
              <a:t>swe:Quantity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	&lt;</a:t>
            </a:r>
            <a:r>
              <a:rPr lang="en-CA" sz="1400" dirty="0" err="1" smtClean="0"/>
              <a:t>swe:uom</a:t>
            </a:r>
            <a:r>
              <a:rPr lang="en-CA" sz="1400" dirty="0" smtClean="0"/>
              <a:t> </a:t>
            </a:r>
            <a:r>
              <a:rPr lang="en-CA" sz="1400" dirty="0" err="1" smtClean="0"/>
              <a:t>xlink:href</a:t>
            </a:r>
            <a:r>
              <a:rPr lang="en-CA" sz="1400" dirty="0" smtClean="0"/>
              <a:t>="&amp;meter;" </a:t>
            </a:r>
            <a:r>
              <a:rPr lang="en-CA" sz="1400" dirty="0" err="1" smtClean="0"/>
              <a:t>xlink:title</a:t>
            </a:r>
            <a:r>
              <a:rPr lang="en-CA" sz="1400" dirty="0" smtClean="0"/>
              <a:t>="m"/&gt;</a:t>
            </a:r>
          </a:p>
          <a:p>
            <a:r>
              <a:rPr lang="en-CA" sz="1400" dirty="0" smtClean="0"/>
              <a:t>				&lt;</a:t>
            </a:r>
            <a:r>
              <a:rPr lang="en-CA" sz="1400" dirty="0" err="1" smtClean="0"/>
              <a:t>swe:value</a:t>
            </a:r>
            <a:r>
              <a:rPr lang="en-CA" sz="1400" dirty="0" smtClean="0"/>
              <a:t>&gt;9.14&lt;/</a:t>
            </a:r>
            <a:r>
              <a:rPr lang="en-CA" sz="1400" dirty="0" err="1" smtClean="0"/>
              <a:t>swe:value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&lt;/</a:t>
            </a:r>
            <a:r>
              <a:rPr lang="en-CA" sz="1400" dirty="0" err="1" smtClean="0"/>
              <a:t>swe:Quantity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&lt;/</a:t>
            </a:r>
            <a:r>
              <a:rPr lang="en-CA" sz="1400" dirty="0" err="1" smtClean="0"/>
              <a:t>gww:fromDepth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&lt;</a:t>
            </a:r>
            <a:r>
              <a:rPr lang="en-CA" sz="1400" dirty="0" err="1" smtClean="0"/>
              <a:t>gww:toDepth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&lt;</a:t>
            </a:r>
            <a:r>
              <a:rPr lang="en-CA" sz="1400" dirty="0" err="1" smtClean="0"/>
              <a:t>swe:Quantity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	&lt;</a:t>
            </a:r>
            <a:r>
              <a:rPr lang="en-CA" sz="1400" dirty="0" err="1" smtClean="0"/>
              <a:t>swe:uom</a:t>
            </a:r>
            <a:r>
              <a:rPr lang="en-CA" sz="1400" dirty="0" smtClean="0"/>
              <a:t> </a:t>
            </a:r>
            <a:r>
              <a:rPr lang="en-CA" sz="1400" dirty="0" err="1" smtClean="0"/>
              <a:t>xlink:href</a:t>
            </a:r>
            <a:r>
              <a:rPr lang="en-CA" sz="1400" dirty="0" smtClean="0"/>
              <a:t>="&amp;meter;" </a:t>
            </a:r>
            <a:r>
              <a:rPr lang="en-CA" sz="1400" dirty="0" err="1" smtClean="0"/>
              <a:t>xlink:title</a:t>
            </a:r>
            <a:r>
              <a:rPr lang="en-CA" sz="1400" dirty="0" smtClean="0"/>
              <a:t>="m"/&gt;</a:t>
            </a:r>
          </a:p>
          <a:p>
            <a:r>
              <a:rPr lang="en-CA" sz="1400" dirty="0" smtClean="0"/>
              <a:t>				&lt;</a:t>
            </a:r>
            <a:r>
              <a:rPr lang="en-CA" sz="1400" dirty="0" err="1" smtClean="0"/>
              <a:t>swe:value</a:t>
            </a:r>
            <a:r>
              <a:rPr lang="en-CA" sz="1400" dirty="0" smtClean="0"/>
              <a:t>&gt;11.58&lt;/</a:t>
            </a:r>
            <a:r>
              <a:rPr lang="en-CA" sz="1400" dirty="0" err="1" smtClean="0"/>
              <a:t>swe:value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&lt;/</a:t>
            </a:r>
            <a:r>
              <a:rPr lang="en-CA" sz="1400" dirty="0" err="1" smtClean="0"/>
              <a:t>swe:Quantity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&lt;/</a:t>
            </a:r>
            <a:r>
              <a:rPr lang="en-CA" sz="1400" dirty="0" err="1" smtClean="0"/>
              <a:t>gww:toDepth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&lt;</a:t>
            </a:r>
            <a:r>
              <a:rPr lang="en-CA" sz="1400" dirty="0" err="1" smtClean="0"/>
              <a:t>gww:value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		</a:t>
            </a:r>
            <a:r>
              <a:rPr lang="en-CA" sz="1400" b="1" dirty="0" smtClean="0"/>
              <a:t>&lt;</a:t>
            </a:r>
            <a:r>
              <a:rPr lang="en-CA" sz="1400" b="1" dirty="0" err="1" smtClean="0"/>
              <a:t>swe:DataRecord</a:t>
            </a:r>
            <a:r>
              <a:rPr lang="en-CA" sz="1400" b="1" dirty="0" smtClean="0"/>
              <a:t> definition="http://www.opengis.net/def/gwml/2.0/datarecord/earthMaterial" id="le.4"&gt;</a:t>
            </a:r>
          </a:p>
          <a:p>
            <a:r>
              <a:rPr lang="en-CA" sz="1400" b="1" dirty="0" smtClean="0"/>
              <a:t>				&lt;</a:t>
            </a:r>
            <a:r>
              <a:rPr lang="en-CA" sz="1400" b="1" dirty="0" err="1" smtClean="0"/>
              <a:t>swe:field</a:t>
            </a:r>
            <a:r>
              <a:rPr lang="en-CA" sz="1400" b="1" dirty="0" smtClean="0"/>
              <a:t> name="lithology"&gt;</a:t>
            </a:r>
          </a:p>
          <a:p>
            <a:r>
              <a:rPr lang="en-CA" sz="1400" b="1" dirty="0" smtClean="0"/>
              <a:t>					&lt;</a:t>
            </a:r>
            <a:r>
              <a:rPr lang="en-CA" sz="1400" b="1" dirty="0" err="1" smtClean="0"/>
              <a:t>swe:Category</a:t>
            </a:r>
            <a:r>
              <a:rPr lang="en-CA" sz="1400" b="1" dirty="0" smtClean="0"/>
              <a:t> definition="http://www.opengis.net/def/gwml/2.0/observedProperty/earthMaterial"&gt;</a:t>
            </a:r>
          </a:p>
          <a:p>
            <a:r>
              <a:rPr lang="en-CA" sz="1400" b="1" dirty="0" smtClean="0"/>
              <a:t>						&lt;</a:t>
            </a:r>
            <a:r>
              <a:rPr lang="en-CA" sz="1400" b="1" dirty="0" err="1" smtClean="0"/>
              <a:t>swe:codeSpace</a:t>
            </a:r>
            <a:r>
              <a:rPr lang="en-CA" sz="1400" b="1" dirty="0" smtClean="0"/>
              <a:t> </a:t>
            </a:r>
            <a:r>
              <a:rPr lang="en-CA" sz="1400" b="1" dirty="0" err="1" smtClean="0"/>
              <a:t>xlink:href</a:t>
            </a:r>
            <a:r>
              <a:rPr lang="en-CA" sz="1400" b="1" dirty="0" smtClean="0"/>
              <a:t>="http://resource.geosciml.org/</a:t>
            </a:r>
            <a:r>
              <a:rPr lang="en-CA" sz="1400" b="1" dirty="0" err="1" smtClean="0"/>
              <a:t>classifierscheme</a:t>
            </a:r>
            <a:r>
              <a:rPr lang="en-CA" sz="1400" b="1" dirty="0" smtClean="0"/>
              <a:t>/</a:t>
            </a:r>
            <a:r>
              <a:rPr lang="en-CA" sz="1400" b="1" dirty="0" err="1" smtClean="0"/>
              <a:t>cgi</a:t>
            </a:r>
            <a:r>
              <a:rPr lang="en-CA" sz="1400" b="1" dirty="0" smtClean="0"/>
              <a:t>/201211/</a:t>
            </a:r>
            <a:r>
              <a:rPr lang="en-CA" sz="1400" b="1" dirty="0" err="1" smtClean="0"/>
              <a:t>simplelithology</a:t>
            </a:r>
            <a:r>
              <a:rPr lang="en-CA" sz="1400" b="1" dirty="0" smtClean="0"/>
              <a:t>" </a:t>
            </a:r>
            <a:r>
              <a:rPr lang="en-CA" sz="1400" b="1" dirty="0" err="1" smtClean="0"/>
              <a:t>xlink:title</a:t>
            </a:r>
            <a:r>
              <a:rPr lang="en-CA" sz="1400" b="1" dirty="0" smtClean="0"/>
              <a:t>="Simple lithology"/&gt;</a:t>
            </a:r>
          </a:p>
          <a:p>
            <a:r>
              <a:rPr lang="en-CA" sz="1400" b="1" dirty="0" smtClean="0"/>
              <a:t>						&lt;</a:t>
            </a:r>
            <a:r>
              <a:rPr lang="en-CA" sz="1400" b="1" dirty="0" err="1" smtClean="0"/>
              <a:t>swe:value</a:t>
            </a:r>
            <a:r>
              <a:rPr lang="en-CA" sz="1400" b="1" dirty="0" smtClean="0"/>
              <a:t>&gt;Gravel&lt;/</a:t>
            </a:r>
            <a:r>
              <a:rPr lang="en-CA" sz="1400" b="1" dirty="0" err="1" smtClean="0"/>
              <a:t>swe:value</a:t>
            </a:r>
            <a:r>
              <a:rPr lang="en-CA" sz="1400" b="1" dirty="0" smtClean="0"/>
              <a:t>&gt;</a:t>
            </a:r>
          </a:p>
          <a:p>
            <a:r>
              <a:rPr lang="en-CA" sz="1400" b="1" dirty="0" smtClean="0"/>
              <a:t>					&lt;/</a:t>
            </a:r>
            <a:r>
              <a:rPr lang="en-CA" sz="1400" b="1" dirty="0" err="1" smtClean="0"/>
              <a:t>swe:Category</a:t>
            </a:r>
            <a:r>
              <a:rPr lang="en-CA" sz="1400" b="1" dirty="0" smtClean="0"/>
              <a:t>&gt;</a:t>
            </a:r>
          </a:p>
          <a:p>
            <a:r>
              <a:rPr lang="en-CA" sz="1400" b="1" dirty="0" smtClean="0"/>
              <a:t>				&lt;/</a:t>
            </a:r>
            <a:r>
              <a:rPr lang="en-CA" sz="1400" b="1" dirty="0" err="1" smtClean="0"/>
              <a:t>swe:field</a:t>
            </a:r>
            <a:r>
              <a:rPr lang="en-CA" sz="1400" b="1" dirty="0" smtClean="0"/>
              <a:t>&gt;</a:t>
            </a:r>
          </a:p>
          <a:p>
            <a:r>
              <a:rPr lang="en-CA" sz="1400" b="1" dirty="0" smtClean="0"/>
              <a:t>			&lt;/</a:t>
            </a:r>
            <a:r>
              <a:rPr lang="en-CA" sz="1400" b="1" dirty="0" err="1" smtClean="0"/>
              <a:t>swe:DataRecord</a:t>
            </a:r>
            <a:r>
              <a:rPr lang="en-CA" sz="1400" b="1" dirty="0" smtClean="0"/>
              <a:t>&gt;</a:t>
            </a:r>
          </a:p>
          <a:p>
            <a:r>
              <a:rPr lang="en-CA" sz="1400" dirty="0" smtClean="0"/>
              <a:t>		&lt;/</a:t>
            </a:r>
            <a:r>
              <a:rPr lang="en-CA" sz="1400" dirty="0" err="1" smtClean="0"/>
              <a:t>gww:value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	&lt;/</a:t>
            </a:r>
            <a:r>
              <a:rPr lang="en-CA" sz="1400" dirty="0" err="1" smtClean="0"/>
              <a:t>gww:LogValue</a:t>
            </a:r>
            <a:r>
              <a:rPr lang="en-CA" sz="1400" dirty="0" smtClean="0"/>
              <a:t>&gt;</a:t>
            </a:r>
          </a:p>
          <a:p>
            <a:r>
              <a:rPr lang="en-CA" sz="1400" dirty="0" smtClean="0"/>
              <a:t>&lt;/</a:t>
            </a:r>
            <a:r>
              <a:rPr lang="en-CA" sz="1400" dirty="0" err="1" smtClean="0"/>
              <a:t>gww:element</a:t>
            </a:r>
            <a:r>
              <a:rPr lang="en-CA" sz="1400" dirty="0" smtClean="0"/>
              <a:t>&gt;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4915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1680" y="1556792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>
                <a:solidFill>
                  <a:schemeClr val="tx1"/>
                </a:solidFill>
              </a:rPr>
              <a:t>From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To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2678" y="2228801"/>
            <a:ext cx="1838325" cy="390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SWE Common Log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78" y="2228801"/>
            <a:ext cx="1838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98701" y="3015370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>
                <a:solidFill>
                  <a:schemeClr val="tx1"/>
                </a:solidFill>
              </a:rPr>
              <a:t>From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To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9699" y="3687379"/>
            <a:ext cx="1838325" cy="390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99" y="3687379"/>
            <a:ext cx="1838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690769" y="4509120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>
                <a:solidFill>
                  <a:schemeClr val="tx1"/>
                </a:solidFill>
              </a:rPr>
              <a:t>From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To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11767" y="5181129"/>
            <a:ext cx="1838325" cy="390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67" y="5181129"/>
            <a:ext cx="18383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796136" y="1709192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 smtClean="0">
                <a:solidFill>
                  <a:schemeClr val="tx1"/>
                </a:solidFill>
              </a:rPr>
              <a:t>Column definition</a:t>
            </a:r>
          </a:p>
        </p:txBody>
      </p:sp>
      <p:cxnSp>
        <p:nvCxnSpPr>
          <p:cNvPr id="15" name="Straight Arrow Connector 14"/>
          <p:cNvCxnSpPr>
            <a:stCxn id="6146" idx="3"/>
            <a:endCxn id="14" idx="1"/>
          </p:cNvCxnSpPr>
          <p:nvPr/>
        </p:nvCxnSpPr>
        <p:spPr>
          <a:xfrm flipV="1">
            <a:off x="4051003" y="2321260"/>
            <a:ext cx="1745133" cy="10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4" idx="1"/>
          </p:cNvCxnSpPr>
          <p:nvPr/>
        </p:nvCxnSpPr>
        <p:spPr>
          <a:xfrm flipV="1">
            <a:off x="4058024" y="2321260"/>
            <a:ext cx="1738112" cy="156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3"/>
          </p:cNvCxnSpPr>
          <p:nvPr/>
        </p:nvCxnSpPr>
        <p:spPr>
          <a:xfrm flipV="1">
            <a:off x="4050092" y="2228801"/>
            <a:ext cx="1746044" cy="3147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31619"/>
            <a:ext cx="5761466" cy="682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1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818497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1052736"/>
            <a:ext cx="3240360" cy="50405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07504" y="4005064"/>
            <a:ext cx="3240360" cy="50405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707904" y="1052736"/>
            <a:ext cx="3240360" cy="25202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843808" y="4869160"/>
            <a:ext cx="3240360" cy="79208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201082" y="3861048"/>
            <a:ext cx="3240360" cy="50405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084168" y="3356992"/>
            <a:ext cx="3240360" cy="253681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5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Profile of O&amp;M</a:t>
            </a:r>
            <a:endParaRPr lang="en-C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322068"/>
            <a:ext cx="8458200" cy="480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5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GWML Borehole</a:t>
            </a:r>
            <a:endParaRPr lang="en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252538"/>
            <a:ext cx="7916863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5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Existing implementations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en-CA" dirty="0" err="1" smtClean="0"/>
              <a:t>FedUni</a:t>
            </a:r>
            <a:endParaRPr lang="en-CA" dirty="0" smtClean="0"/>
          </a:p>
          <a:p>
            <a:r>
              <a:rPr lang="en-CA" dirty="0" smtClean="0"/>
              <a:t>BoM</a:t>
            </a:r>
          </a:p>
          <a:p>
            <a:r>
              <a:rPr lang="en-CA" dirty="0" smtClean="0"/>
              <a:t>GIN (partial)</a:t>
            </a:r>
          </a:p>
          <a:p>
            <a:r>
              <a:rPr lang="en-CA" dirty="0" smtClean="0"/>
              <a:t>USGS (partial)</a:t>
            </a:r>
          </a:p>
          <a:p>
            <a:r>
              <a:rPr lang="en-CA" dirty="0" smtClean="0"/>
              <a:t>BRGM</a:t>
            </a:r>
          </a:p>
          <a:p>
            <a:r>
              <a:rPr lang="en-CA" dirty="0" smtClean="0"/>
              <a:t>GNS (partial ?)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7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GWIE report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29469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627784" y="1196752"/>
            <a:ext cx="4392488" cy="5184576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5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MS PGothic" charset="-128"/>
              </a:rPr>
              <a:t>Proposed </a:t>
            </a:r>
            <a:r>
              <a:rPr lang="en-US" altLang="en-US" dirty="0" smtClean="0">
                <a:ea typeface="MS PGothic" charset="-128"/>
              </a:rPr>
              <a:t>Groundwater </a:t>
            </a:r>
            <a:r>
              <a:rPr lang="en-US" altLang="en-US" dirty="0">
                <a:ea typeface="MS PGothic" charset="-128"/>
              </a:rPr>
              <a:t>SWG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44488" y="1509713"/>
            <a:ext cx="8458200" cy="4891087"/>
          </a:xfrm>
        </p:spPr>
        <p:txBody>
          <a:bodyPr/>
          <a:lstStyle/>
          <a:p>
            <a:r>
              <a:rPr lang="en-US" altLang="en-US" sz="2000" smtClean="0"/>
              <a:t>The Hydrology DWG recommends that the OGC Technical Committee approve </a:t>
            </a:r>
            <a:r>
              <a:rPr lang="de-DE" altLang="en-US" sz="2000" smtClean="0"/>
              <a:t>the formation of a “GroundWater Standards Working Group“ </a:t>
            </a:r>
            <a:r>
              <a:rPr lang="en-GB" altLang="en-US" sz="2000" smtClean="0"/>
              <a:t>to submit a “GroundWaterML2” via the RFC process</a:t>
            </a:r>
            <a:endParaRPr lang="en-US" altLang="ja-JP" sz="2000" smtClean="0"/>
          </a:p>
          <a:p>
            <a:pPr lvl="1"/>
            <a:r>
              <a:rPr lang="en-GB" altLang="en-US" sz="1800" smtClean="0"/>
              <a:t>A RFC Submission Team will be formed, a </a:t>
            </a:r>
            <a:r>
              <a:rPr lang="en-US" altLang="en-US" sz="1800" smtClean="0"/>
              <a:t>charter of the SWG will be developed and discussed at the HydroDWG workshop, Orléans</a:t>
            </a:r>
            <a:r>
              <a:rPr lang="en-US" altLang="en-US" sz="1800" i="1" smtClean="0"/>
              <a:t> </a:t>
            </a:r>
            <a:r>
              <a:rPr lang="en-US" altLang="en-US" sz="1800" smtClean="0"/>
              <a:t>20-24 Sep. The SWG charter will be finalised and sent to TC for approval by an electronic vote in October 2015.</a:t>
            </a:r>
          </a:p>
          <a:p>
            <a:pPr lvl="2"/>
            <a:r>
              <a:rPr lang="en-US" altLang="en-US" sz="1600" smtClean="0"/>
              <a:t>Pending final edits and review by OGC staff</a:t>
            </a:r>
          </a:p>
          <a:p>
            <a:pPr lvl="1"/>
            <a:r>
              <a:rPr lang="en-US" altLang="en-US" sz="1800" smtClean="0"/>
              <a:t>Motion: Bruce Simons, CSIRO</a:t>
            </a:r>
          </a:p>
          <a:p>
            <a:pPr lvl="1"/>
            <a:r>
              <a:rPr lang="en-US" altLang="en-US" sz="1800" smtClean="0"/>
              <a:t>Second: Alistair Ritchie, Landcare Research</a:t>
            </a:r>
          </a:p>
          <a:p>
            <a:pPr lvl="2"/>
            <a:r>
              <a:rPr lang="en-US" altLang="en-US" sz="1600" smtClean="0"/>
              <a:t>The vote was passed with unanimous consent</a:t>
            </a:r>
          </a:p>
          <a:p>
            <a:r>
              <a:rPr lang="en-US" altLang="en-US" sz="2000" smtClean="0"/>
              <a:t>Objective of the SWG is to progress the groundwater conceptual model and GWML2 XML encoding to the state of an adopted OGC standard</a:t>
            </a:r>
            <a:endParaRPr lang="en-GB" altLang="en-US" sz="2000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r>
              <a:rPr lang="en-US" altLang="en-US" sz="900" b="0" smtClean="0">
                <a:solidFill>
                  <a:srgbClr val="092E5C"/>
                </a:solidFill>
                <a:latin typeface="Arial" pitchFamily="34" charset="0"/>
              </a:rPr>
              <a:t>Copyright © 2015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27551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CA" dirty="0" smtClean="0"/>
              <a:t>GWIE 2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Model built as a interop experiment</a:t>
            </a:r>
          </a:p>
          <a:p>
            <a:pPr lvl="1"/>
            <a:r>
              <a:rPr lang="en-CA" dirty="0" smtClean="0"/>
              <a:t>Use cases</a:t>
            </a:r>
          </a:p>
          <a:p>
            <a:pPr lvl="1"/>
            <a:r>
              <a:rPr lang="en-CA" dirty="0"/>
              <a:t>Commercial</a:t>
            </a:r>
          </a:p>
          <a:p>
            <a:pPr lvl="2"/>
            <a:r>
              <a:rPr lang="en-CA" dirty="0"/>
              <a:t>This use-case involves identifying the location and properties of water wells, to inform drillers and the public about local environmental conditions</a:t>
            </a:r>
          </a:p>
          <a:p>
            <a:pPr lvl="1"/>
            <a:r>
              <a:rPr lang="en-CA" dirty="0"/>
              <a:t>Policy</a:t>
            </a:r>
          </a:p>
          <a:p>
            <a:pPr lvl="2"/>
            <a:r>
              <a:rPr lang="en-CA" dirty="0"/>
              <a:t>This use case involves the delivery of groundwater quantity information required for water management reporting purposes.</a:t>
            </a:r>
          </a:p>
          <a:p>
            <a:pPr lvl="1"/>
            <a:r>
              <a:rPr lang="en-CA" dirty="0"/>
              <a:t>Environmental</a:t>
            </a:r>
          </a:p>
          <a:p>
            <a:pPr lvl="2"/>
            <a:r>
              <a:rPr lang="en-CA" dirty="0"/>
              <a:t>This use case involves serving the appropriate groundwater information to allow environmental managers, water managers and legislators to assess the risks to GDEs.</a:t>
            </a:r>
          </a:p>
          <a:p>
            <a:pPr lvl="1"/>
            <a:r>
              <a:rPr lang="en-CA" dirty="0"/>
              <a:t>Scientific</a:t>
            </a:r>
          </a:p>
          <a:p>
            <a:pPr lvl="2"/>
            <a:r>
              <a:rPr lang="en-CA" dirty="0"/>
              <a:t>This use case involves the delivery of information required to help determine the flow of groundwater within a particular terrain, likely for input into a computational flow modeling software.</a:t>
            </a:r>
          </a:p>
          <a:p>
            <a:pPr lvl="1"/>
            <a:r>
              <a:rPr lang="en-CA" dirty="0"/>
              <a:t>Technologic</a:t>
            </a:r>
          </a:p>
          <a:p>
            <a:pPr lvl="2"/>
            <a:r>
              <a:rPr lang="en-CA" dirty="0"/>
              <a:t>This use case involves using the schema as a canonical structure into which heterogeneous ground-water data formats are transformed.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33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GWML 2.0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Five packages</a:t>
            </a:r>
          </a:p>
          <a:p>
            <a:pPr lvl="1"/>
            <a:r>
              <a:rPr lang="en-CA" dirty="0" smtClean="0"/>
              <a:t>Nucleus (hydrogeological units, groundwater properties, Fluid body)</a:t>
            </a:r>
          </a:p>
          <a:p>
            <a:pPr lvl="1"/>
            <a:r>
              <a:rPr lang="en-CA" dirty="0" smtClean="0"/>
              <a:t>Constituent (biological, material, chemical)– FOI of </a:t>
            </a:r>
            <a:r>
              <a:rPr lang="en-CA" dirty="0" err="1" smtClean="0"/>
              <a:t>OM_Observation</a:t>
            </a:r>
            <a:endParaRPr lang="en-CA" dirty="0" smtClean="0"/>
          </a:p>
          <a:p>
            <a:pPr lvl="1"/>
            <a:r>
              <a:rPr lang="en-CA" dirty="0" smtClean="0"/>
              <a:t>Flow (flow model from one interface to another one)</a:t>
            </a:r>
          </a:p>
          <a:p>
            <a:pPr lvl="1"/>
            <a:r>
              <a:rPr lang="en-CA" dirty="0" smtClean="0"/>
              <a:t>Well </a:t>
            </a:r>
          </a:p>
          <a:p>
            <a:pPr lvl="1"/>
            <a:r>
              <a:rPr lang="en-CA" dirty="0" smtClean="0"/>
              <a:t>Well construction (construction elements of a well, includes Borehole)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74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/>
          </a:bodyPr>
          <a:lstStyle/>
          <a:p>
            <a:r>
              <a:rPr lang="en-CA" dirty="0" err="1" smtClean="0"/>
              <a:t>Hydrogeologic</a:t>
            </a:r>
            <a:r>
              <a:rPr lang="en-CA" dirty="0" smtClean="0"/>
              <a:t> units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8220141" cy="1080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0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GeoSciML</a:t>
            </a:r>
            <a:r>
              <a:rPr lang="en-CA" dirty="0" smtClean="0"/>
              <a:t>  relation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-17148" y="1102578"/>
            <a:ext cx="89644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&lt;</a:t>
            </a:r>
            <a:r>
              <a:rPr lang="en-CA" sz="1600" dirty="0" err="1"/>
              <a:t>gsml:relatedFeature</a:t>
            </a:r>
            <a:r>
              <a:rPr lang="en-CA" sz="1600" dirty="0"/>
              <a:t>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gsml:GeologicFeatureRelation</a:t>
            </a:r>
            <a:r>
              <a:rPr lang="en-CA" sz="1600" dirty="0"/>
              <a:t> </a:t>
            </a:r>
            <a:r>
              <a:rPr lang="en-CA" sz="1600" dirty="0" err="1"/>
              <a:t>gml:id</a:t>
            </a:r>
            <a:r>
              <a:rPr lang="en-CA" sz="1600" dirty="0"/>
              <a:t>=</a:t>
            </a:r>
            <a:r>
              <a:rPr lang="en-CA" sz="1600" i="1" dirty="0"/>
              <a:t>"host1"&gt;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&lt;</a:t>
            </a:r>
            <a:r>
              <a:rPr lang="en-CA" sz="1600" b="1" dirty="0" err="1">
                <a:solidFill>
                  <a:srgbClr val="FF0000"/>
                </a:solidFill>
              </a:rPr>
              <a:t>gsml:relationship</a:t>
            </a:r>
            <a:r>
              <a:rPr lang="en-CA" sz="1600" b="1" dirty="0">
                <a:solidFill>
                  <a:srgbClr val="FF0000"/>
                </a:solidFill>
              </a:rPr>
              <a:t> </a:t>
            </a:r>
            <a:r>
              <a:rPr lang="en-CA" sz="1600" b="1" dirty="0" err="1">
                <a:solidFill>
                  <a:srgbClr val="FF0000"/>
                </a:solidFill>
              </a:rPr>
              <a:t>xlink:href</a:t>
            </a:r>
            <a:r>
              <a:rPr lang="en-CA" sz="1600" b="1" dirty="0">
                <a:solidFill>
                  <a:srgbClr val="FF0000"/>
                </a:solidFill>
              </a:rPr>
              <a:t>=</a:t>
            </a:r>
            <a:r>
              <a:rPr lang="en-CA" sz="1600" b="1" i="1" dirty="0">
                <a:solidFill>
                  <a:srgbClr val="FF0000"/>
                </a:solidFill>
              </a:rPr>
              <a:t>"&amp;</a:t>
            </a:r>
            <a:r>
              <a:rPr lang="en-CA" sz="1600" b="1" i="1" dirty="0" err="1">
                <a:solidFill>
                  <a:srgbClr val="FF0000"/>
                </a:solidFill>
              </a:rPr>
              <a:t>gwvoc</a:t>
            </a:r>
            <a:r>
              <a:rPr lang="en-CA" sz="1600" b="1" i="1" dirty="0">
                <a:solidFill>
                  <a:srgbClr val="FF0000"/>
                </a:solidFill>
              </a:rPr>
              <a:t>;/</a:t>
            </a:r>
            <a:r>
              <a:rPr lang="en-CA" sz="1600" b="1" i="1" dirty="0" err="1">
                <a:solidFill>
                  <a:srgbClr val="FF0000"/>
                </a:solidFill>
              </a:rPr>
              <a:t>def</a:t>
            </a:r>
            <a:r>
              <a:rPr lang="en-CA" sz="1600" b="1" i="1" dirty="0">
                <a:solidFill>
                  <a:srgbClr val="FF0000"/>
                </a:solidFill>
              </a:rPr>
              <a:t>/</a:t>
            </a:r>
            <a:r>
              <a:rPr lang="en-CA" sz="1600" b="1" i="1" dirty="0" err="1">
                <a:solidFill>
                  <a:srgbClr val="FF0000"/>
                </a:solidFill>
              </a:rPr>
              <a:t>relationshipRoles</a:t>
            </a:r>
            <a:r>
              <a:rPr lang="en-CA" sz="1600" b="1" i="1" dirty="0">
                <a:solidFill>
                  <a:srgbClr val="FF0000"/>
                </a:solidFill>
              </a:rPr>
              <a:t>/</a:t>
            </a:r>
            <a:r>
              <a:rPr lang="en-CA" sz="1600" b="1" i="1" dirty="0" err="1">
                <a:solidFill>
                  <a:srgbClr val="FF0000"/>
                </a:solidFill>
              </a:rPr>
              <a:t>aquiferGeologicalHosting</a:t>
            </a:r>
            <a:r>
              <a:rPr lang="en-CA" sz="1600" b="1" i="1" dirty="0">
                <a:solidFill>
                  <a:srgbClr val="FF0000"/>
                </a:solidFill>
              </a:rPr>
              <a:t>" </a:t>
            </a:r>
            <a:r>
              <a:rPr lang="en-CA" sz="1600" b="1" i="1" dirty="0" err="1">
                <a:solidFill>
                  <a:srgbClr val="FF0000"/>
                </a:solidFill>
              </a:rPr>
              <a:t>xlink:title</a:t>
            </a:r>
            <a:r>
              <a:rPr lang="en-CA" sz="1600" b="1" i="1" dirty="0">
                <a:solidFill>
                  <a:srgbClr val="FF0000"/>
                </a:solidFill>
              </a:rPr>
              <a:t>="Host"/&gt;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gsml:sourceRole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"&amp;</a:t>
            </a:r>
            <a:r>
              <a:rPr lang="en-CA" sz="1600" i="1" dirty="0" err="1"/>
              <a:t>gwvoc</a:t>
            </a:r>
            <a:r>
              <a:rPr lang="en-CA" sz="1600" i="1" dirty="0"/>
              <a:t>;/</a:t>
            </a:r>
            <a:r>
              <a:rPr lang="en-CA" sz="1600" i="1" dirty="0" err="1"/>
              <a:t>def</a:t>
            </a:r>
            <a:r>
              <a:rPr lang="en-CA" sz="1600" i="1" dirty="0"/>
              <a:t>/</a:t>
            </a:r>
            <a:r>
              <a:rPr lang="en-CA" sz="1600" i="1" dirty="0" err="1"/>
              <a:t>relationshipRoles</a:t>
            </a:r>
            <a:r>
              <a:rPr lang="en-CA" sz="1600" i="1" dirty="0"/>
              <a:t>/aquifer" </a:t>
            </a:r>
            <a:r>
              <a:rPr lang="en-CA" sz="1600" i="1" dirty="0" err="1"/>
              <a:t>xlink:title</a:t>
            </a:r>
            <a:r>
              <a:rPr lang="en-CA" sz="1600" i="1" dirty="0"/>
              <a:t>="aquifer"/&gt;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gsml:targetRole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"&amp;</a:t>
            </a:r>
            <a:r>
              <a:rPr lang="en-CA" sz="1600" i="1" dirty="0" err="1"/>
              <a:t>gwvoc</a:t>
            </a:r>
            <a:r>
              <a:rPr lang="en-CA" sz="1600" i="1" dirty="0"/>
              <a:t>;/</a:t>
            </a:r>
            <a:r>
              <a:rPr lang="en-CA" sz="1600" i="1" dirty="0" err="1"/>
              <a:t>def</a:t>
            </a:r>
            <a:r>
              <a:rPr lang="en-CA" sz="1600" i="1" dirty="0"/>
              <a:t>/</a:t>
            </a:r>
            <a:r>
              <a:rPr lang="en-CA" sz="1600" i="1" dirty="0" err="1"/>
              <a:t>relationshipRoles</a:t>
            </a:r>
            <a:r>
              <a:rPr lang="en-CA" sz="1600" i="1" dirty="0"/>
              <a:t>/</a:t>
            </a:r>
            <a:r>
              <a:rPr lang="en-CA" sz="1600" i="1" dirty="0" err="1"/>
              <a:t>hostGeologicUnit</a:t>
            </a:r>
            <a:r>
              <a:rPr lang="en-CA" sz="1600" i="1" dirty="0"/>
              <a:t>" </a:t>
            </a:r>
            <a:r>
              <a:rPr lang="en-CA" sz="1600" i="1" dirty="0" err="1"/>
              <a:t>xlink:title</a:t>
            </a:r>
            <a:r>
              <a:rPr lang="en-CA" sz="1600" i="1" dirty="0"/>
              <a:t>="</a:t>
            </a:r>
            <a:r>
              <a:rPr lang="en-CA" sz="1600" i="1" dirty="0" err="1"/>
              <a:t>aquiferHost</a:t>
            </a:r>
            <a:r>
              <a:rPr lang="en-CA" sz="1600" i="1" dirty="0"/>
              <a:t>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gsml:relatedFeature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"http://weblex.nrcan.gc.ca/</a:t>
            </a:r>
            <a:r>
              <a:rPr lang="en-CA" sz="1600" i="1" dirty="0" err="1"/>
              <a:t>ws</a:t>
            </a:r>
            <a:r>
              <a:rPr lang="en-CA" sz="1600" i="1" dirty="0"/>
              <a:t>/</a:t>
            </a:r>
            <a:r>
              <a:rPr lang="en-CA" sz="1600" i="1" dirty="0" err="1"/>
              <a:t>lexrest.svc</a:t>
            </a:r>
            <a:r>
              <a:rPr lang="en-CA" sz="1600" i="1" dirty="0"/>
              <a:t>/</a:t>
            </a:r>
            <a:r>
              <a:rPr lang="en-CA" sz="1600" i="1" dirty="0" err="1"/>
              <a:t>lithobyid</a:t>
            </a:r>
            <a:r>
              <a:rPr lang="en-CA" sz="1600" i="1" dirty="0"/>
              <a:t>/GSCC00053013643.xml" </a:t>
            </a:r>
            <a:r>
              <a:rPr lang="en-CA" sz="1600" i="1" dirty="0" err="1"/>
              <a:t>xlink:title</a:t>
            </a:r>
            <a:r>
              <a:rPr lang="en-CA" sz="1600" i="1" dirty="0"/>
              <a:t>="</a:t>
            </a:r>
            <a:r>
              <a:rPr lang="en-CA" sz="1600" i="1" dirty="0" err="1"/>
              <a:t>Shefford</a:t>
            </a:r>
            <a:r>
              <a:rPr lang="en-CA" sz="1600" i="1" dirty="0"/>
              <a:t> sandstone"/&gt;</a:t>
            </a:r>
          </a:p>
          <a:p>
            <a:r>
              <a:rPr lang="en-CA" sz="1600" dirty="0"/>
              <a:t>&lt;/</a:t>
            </a:r>
            <a:r>
              <a:rPr lang="en-CA" sz="1600" dirty="0" err="1"/>
              <a:t>gsml:GeologicFeatureRelation</a:t>
            </a:r>
            <a:r>
              <a:rPr lang="en-CA" sz="1600" dirty="0"/>
              <a:t>&gt;</a:t>
            </a:r>
          </a:p>
          <a:p>
            <a:r>
              <a:rPr lang="en-CA" sz="1600" dirty="0"/>
              <a:t>&lt;/</a:t>
            </a:r>
            <a:r>
              <a:rPr lang="en-CA" sz="1600" dirty="0" err="1"/>
              <a:t>gsml:relatedFeature</a:t>
            </a:r>
            <a:r>
              <a:rPr lang="en-CA" sz="1600" dirty="0"/>
              <a:t>&gt;</a:t>
            </a:r>
          </a:p>
          <a:p>
            <a:endParaRPr lang="en-CA" sz="1600" dirty="0"/>
          </a:p>
          <a:p>
            <a:r>
              <a:rPr lang="en-CA" sz="1600" dirty="0"/>
              <a:t>&lt;</a:t>
            </a:r>
            <a:r>
              <a:rPr lang="en-CA" sz="1600" dirty="0" err="1"/>
              <a:t>gsml:relatedFeature</a:t>
            </a:r>
            <a:r>
              <a:rPr lang="en-CA" sz="1600" dirty="0"/>
              <a:t>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gsml:GeologicFeatureRelation</a:t>
            </a:r>
            <a:r>
              <a:rPr lang="en-CA" sz="1600" dirty="0"/>
              <a:t> </a:t>
            </a:r>
            <a:r>
              <a:rPr lang="en-CA" sz="1600" dirty="0" err="1"/>
              <a:t>gml:id</a:t>
            </a:r>
            <a:r>
              <a:rPr lang="en-CA" sz="1600" dirty="0"/>
              <a:t>=</a:t>
            </a:r>
            <a:r>
              <a:rPr lang="en-CA" sz="1600" i="1" dirty="0"/>
              <a:t>"host2"&gt;</a:t>
            </a:r>
          </a:p>
          <a:p>
            <a:r>
              <a:rPr lang="en-CA" sz="1600" b="1" dirty="0">
                <a:solidFill>
                  <a:srgbClr val="FF0000"/>
                </a:solidFill>
              </a:rPr>
              <a:t>&lt;</a:t>
            </a:r>
            <a:r>
              <a:rPr lang="en-CA" sz="1600" b="1" dirty="0" err="1">
                <a:solidFill>
                  <a:srgbClr val="FF0000"/>
                </a:solidFill>
              </a:rPr>
              <a:t>gsml:relationship</a:t>
            </a:r>
            <a:r>
              <a:rPr lang="en-CA" sz="1600" b="1" dirty="0">
                <a:solidFill>
                  <a:srgbClr val="FF0000"/>
                </a:solidFill>
              </a:rPr>
              <a:t> </a:t>
            </a:r>
            <a:r>
              <a:rPr lang="en-CA" sz="1600" b="1" dirty="0" err="1">
                <a:solidFill>
                  <a:srgbClr val="FF0000"/>
                </a:solidFill>
              </a:rPr>
              <a:t>xlink:href</a:t>
            </a:r>
            <a:r>
              <a:rPr lang="en-CA" sz="1600" b="1" dirty="0">
                <a:solidFill>
                  <a:srgbClr val="FF0000"/>
                </a:solidFill>
              </a:rPr>
              <a:t>=</a:t>
            </a:r>
            <a:r>
              <a:rPr lang="en-CA" sz="1600" b="1" i="1" dirty="0">
                <a:solidFill>
                  <a:srgbClr val="FF0000"/>
                </a:solidFill>
              </a:rPr>
              <a:t>"&amp;</a:t>
            </a:r>
            <a:r>
              <a:rPr lang="en-CA" sz="1600" b="1" i="1" dirty="0" err="1">
                <a:solidFill>
                  <a:srgbClr val="FF0000"/>
                </a:solidFill>
              </a:rPr>
              <a:t>gwvoc</a:t>
            </a:r>
            <a:r>
              <a:rPr lang="en-CA" sz="1600" b="1" i="1" dirty="0">
                <a:solidFill>
                  <a:srgbClr val="FF0000"/>
                </a:solidFill>
              </a:rPr>
              <a:t>;/</a:t>
            </a:r>
            <a:r>
              <a:rPr lang="en-CA" sz="1600" b="1" i="1" dirty="0" err="1">
                <a:solidFill>
                  <a:srgbClr val="FF0000"/>
                </a:solidFill>
              </a:rPr>
              <a:t>def</a:t>
            </a:r>
            <a:r>
              <a:rPr lang="en-CA" sz="1600" b="1" i="1" dirty="0">
                <a:solidFill>
                  <a:srgbClr val="FF0000"/>
                </a:solidFill>
              </a:rPr>
              <a:t>/</a:t>
            </a:r>
            <a:r>
              <a:rPr lang="en-CA" sz="1600" b="1" i="1" dirty="0" err="1">
                <a:solidFill>
                  <a:srgbClr val="FF0000"/>
                </a:solidFill>
              </a:rPr>
              <a:t>relationshipRoles</a:t>
            </a:r>
            <a:r>
              <a:rPr lang="en-CA" sz="1600" b="1" i="1" dirty="0">
                <a:solidFill>
                  <a:srgbClr val="FF0000"/>
                </a:solidFill>
              </a:rPr>
              <a:t>/</a:t>
            </a:r>
            <a:r>
              <a:rPr lang="en-CA" sz="1600" b="1" i="1" dirty="0" err="1">
                <a:solidFill>
                  <a:srgbClr val="FF0000"/>
                </a:solidFill>
              </a:rPr>
              <a:t>aquiferGeologicalHosting</a:t>
            </a:r>
            <a:r>
              <a:rPr lang="en-CA" sz="1600" b="1" i="1" dirty="0">
                <a:solidFill>
                  <a:srgbClr val="FF0000"/>
                </a:solidFill>
              </a:rPr>
              <a:t>" </a:t>
            </a:r>
            <a:r>
              <a:rPr lang="en-CA" sz="1600" b="1" i="1" dirty="0" err="1">
                <a:solidFill>
                  <a:srgbClr val="FF0000"/>
                </a:solidFill>
              </a:rPr>
              <a:t>xlink:title</a:t>
            </a:r>
            <a:r>
              <a:rPr lang="en-CA" sz="1600" b="1" i="1" dirty="0">
                <a:solidFill>
                  <a:srgbClr val="FF0000"/>
                </a:solidFill>
              </a:rPr>
              <a:t>="Host"/&gt;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gsml:sourceRole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"&amp;</a:t>
            </a:r>
            <a:r>
              <a:rPr lang="en-CA" sz="1600" i="1" dirty="0" err="1"/>
              <a:t>gwvoc</a:t>
            </a:r>
            <a:r>
              <a:rPr lang="en-CA" sz="1600" i="1" dirty="0"/>
              <a:t>;/</a:t>
            </a:r>
            <a:r>
              <a:rPr lang="en-CA" sz="1600" i="1" dirty="0" err="1"/>
              <a:t>def</a:t>
            </a:r>
            <a:r>
              <a:rPr lang="en-CA" sz="1600" i="1" dirty="0"/>
              <a:t>/</a:t>
            </a:r>
            <a:r>
              <a:rPr lang="en-CA" sz="1600" i="1" dirty="0" err="1"/>
              <a:t>relationshipRoles</a:t>
            </a:r>
            <a:r>
              <a:rPr lang="en-CA" sz="1600" i="1" dirty="0"/>
              <a:t>/aquifer" </a:t>
            </a:r>
            <a:r>
              <a:rPr lang="en-CA" sz="1600" i="1" dirty="0" err="1"/>
              <a:t>xlink:title</a:t>
            </a:r>
            <a:r>
              <a:rPr lang="en-CA" sz="1600" i="1" dirty="0"/>
              <a:t>="aquifer"/&gt;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gsml:targetRole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"&amp;</a:t>
            </a:r>
            <a:r>
              <a:rPr lang="en-CA" sz="1600" i="1" dirty="0" err="1"/>
              <a:t>gwvoc</a:t>
            </a:r>
            <a:r>
              <a:rPr lang="en-CA" sz="1600" i="1" dirty="0"/>
              <a:t>;/</a:t>
            </a:r>
            <a:r>
              <a:rPr lang="en-CA" sz="1600" i="1" dirty="0" err="1"/>
              <a:t>def</a:t>
            </a:r>
            <a:r>
              <a:rPr lang="en-CA" sz="1600" i="1" dirty="0"/>
              <a:t>/</a:t>
            </a:r>
            <a:r>
              <a:rPr lang="en-CA" sz="1600" i="1" dirty="0" err="1"/>
              <a:t>relationshipRoles</a:t>
            </a:r>
            <a:r>
              <a:rPr lang="en-CA" sz="1600" i="1" dirty="0"/>
              <a:t>/</a:t>
            </a:r>
            <a:r>
              <a:rPr lang="en-CA" sz="1600" i="1" dirty="0" err="1"/>
              <a:t>hostGeologicUnit</a:t>
            </a:r>
            <a:r>
              <a:rPr lang="en-CA" sz="1600" i="1" dirty="0"/>
              <a:t>" </a:t>
            </a:r>
            <a:r>
              <a:rPr lang="en-CA" sz="1600" i="1" dirty="0" err="1"/>
              <a:t>xlink:title</a:t>
            </a:r>
            <a:r>
              <a:rPr lang="en-CA" sz="1600" i="1" dirty="0"/>
              <a:t>="</a:t>
            </a:r>
            <a:r>
              <a:rPr lang="en-CA" sz="1600" i="1" dirty="0" err="1"/>
              <a:t>aquiferHost</a:t>
            </a:r>
            <a:r>
              <a:rPr lang="en-CA" sz="1600" i="1" dirty="0"/>
              <a:t>"/&gt;</a:t>
            </a:r>
          </a:p>
          <a:p>
            <a:r>
              <a:rPr lang="en-CA" sz="1600" dirty="0"/>
              <a:t>&lt;</a:t>
            </a:r>
            <a:r>
              <a:rPr lang="en-CA" sz="1600" dirty="0" err="1"/>
              <a:t>gsml:relatedFeature</a:t>
            </a:r>
            <a:r>
              <a:rPr lang="en-CA" sz="1600" dirty="0"/>
              <a:t> </a:t>
            </a:r>
            <a:r>
              <a:rPr lang="en-CA" sz="1600" dirty="0" err="1"/>
              <a:t>xlink:href</a:t>
            </a:r>
            <a:r>
              <a:rPr lang="en-CA" sz="1600" dirty="0"/>
              <a:t>=</a:t>
            </a:r>
            <a:r>
              <a:rPr lang="en-CA" sz="1600" i="1" dirty="0"/>
              <a:t>"http://weblex.nrcan.gc.ca/</a:t>
            </a:r>
            <a:r>
              <a:rPr lang="en-CA" sz="1600" i="1" dirty="0" err="1"/>
              <a:t>ws</a:t>
            </a:r>
            <a:r>
              <a:rPr lang="en-CA" sz="1600" i="1" dirty="0"/>
              <a:t>/</a:t>
            </a:r>
            <a:r>
              <a:rPr lang="en-CA" sz="1600" i="1" dirty="0" err="1"/>
              <a:t>lexrest.svc</a:t>
            </a:r>
            <a:r>
              <a:rPr lang="en-CA" sz="1600" i="1" dirty="0"/>
              <a:t>/</a:t>
            </a:r>
            <a:r>
              <a:rPr lang="en-CA" sz="1600" i="1" dirty="0" err="1"/>
              <a:t>lithobyid</a:t>
            </a:r>
            <a:r>
              <a:rPr lang="en-CA" sz="1600" i="1" dirty="0"/>
              <a:t>/GSCC00053011797.xml" </a:t>
            </a:r>
            <a:r>
              <a:rPr lang="en-CA" sz="1600" i="1" dirty="0" err="1"/>
              <a:t>xlink:title</a:t>
            </a:r>
            <a:r>
              <a:rPr lang="en-CA" sz="1600" i="1" dirty="0"/>
              <a:t>="Philipsburg Group"/&gt;</a:t>
            </a:r>
          </a:p>
          <a:p>
            <a:r>
              <a:rPr lang="en-CA" sz="1600" dirty="0"/>
              <a:t>&lt;/</a:t>
            </a:r>
            <a:r>
              <a:rPr lang="en-CA" sz="1600" dirty="0" err="1"/>
              <a:t>gsml:GeologicFeatureRelation</a:t>
            </a:r>
            <a:r>
              <a:rPr lang="en-CA" sz="1600" dirty="0"/>
              <a:t>&gt;</a:t>
            </a:r>
          </a:p>
          <a:p>
            <a:r>
              <a:rPr lang="en-CA" sz="1600" dirty="0"/>
              <a:t>&lt;/</a:t>
            </a:r>
            <a:r>
              <a:rPr lang="en-CA" sz="1600" dirty="0" err="1"/>
              <a:t>gsml:relatedFeature</a:t>
            </a:r>
            <a:r>
              <a:rPr lang="en-CA" sz="16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655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684784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http://resource.geosciml.org/vocabulary/cgi/201211/geologicunittype.html</a:t>
            </a:r>
            <a:endParaRPr lang="en-CA" dirty="0" smtClean="0"/>
          </a:p>
          <a:p>
            <a:pPr lvl="1"/>
            <a:r>
              <a:rPr lang="en-CA" dirty="0" smtClean="0"/>
              <a:t>No </a:t>
            </a:r>
            <a:r>
              <a:rPr lang="en-CA" dirty="0" err="1" smtClean="0"/>
              <a:t>hydrogeologicunit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27813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4293096"/>
            <a:ext cx="3240360" cy="216024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39338"/>
            <a:ext cx="3301140" cy="433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862744" y="3414503"/>
            <a:ext cx="1476164" cy="900100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436096" y="4788594"/>
            <a:ext cx="1164730" cy="656630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318216" y="4457253"/>
            <a:ext cx="582365" cy="328315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108775" y="4445495"/>
            <a:ext cx="775593" cy="495673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698869" y="4963975"/>
            <a:ext cx="2038367" cy="495673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067483" y="5612320"/>
            <a:ext cx="1528854" cy="76900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7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Wells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424936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4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HydroDWG_report_to_Nottingham_TC</Template>
  <TotalTime>5206</TotalTime>
  <Words>547</Words>
  <Application>Microsoft Office PowerPoint</Application>
  <PresentationFormat>On-screen Show (4:3)</PresentationFormat>
  <Paragraphs>107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OGC_PowerPoint_Template</vt:lpstr>
      <vt:lpstr>GWML 2.0</vt:lpstr>
      <vt:lpstr>GWIE report</vt:lpstr>
      <vt:lpstr>Proposed Groundwater SWG</vt:lpstr>
      <vt:lpstr>GWIE 2 </vt:lpstr>
      <vt:lpstr>GWML 2.0</vt:lpstr>
      <vt:lpstr>Hydrogeologic units</vt:lpstr>
      <vt:lpstr>GeoSciML  relation</vt:lpstr>
      <vt:lpstr>Question</vt:lpstr>
      <vt:lpstr>Wells</vt:lpstr>
      <vt:lpstr>Geologic Log</vt:lpstr>
      <vt:lpstr>SWE Common Log</vt:lpstr>
      <vt:lpstr>PowerPoint Presentation</vt:lpstr>
      <vt:lpstr>PowerPoint Presentation</vt:lpstr>
      <vt:lpstr>Profile of O&amp;M</vt:lpstr>
      <vt:lpstr>GWML Borehole</vt:lpstr>
      <vt:lpstr>Existing implementations</vt:lpstr>
    </vt:vector>
  </TitlesOfParts>
  <Company>NRCan / RNCan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GWML 2.0</dc:title>
  <dc:creator>Eric Boisvert</dc:creator>
  <cp:lastModifiedBy>Eric Boisvert</cp:lastModifiedBy>
  <cp:revision>22</cp:revision>
  <dcterms:created xsi:type="dcterms:W3CDTF">2015-10-25T20:00:55Z</dcterms:created>
  <dcterms:modified xsi:type="dcterms:W3CDTF">2015-10-29T10:47:14Z</dcterms:modified>
</cp:coreProperties>
</file>