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  <p:sldMasterId id="2147483719" r:id="rId2"/>
    <p:sldMasterId id="2147483716" r:id="rId3"/>
    <p:sldMasterId id="2147483660" r:id="rId4"/>
    <p:sldMasterId id="2147483663" r:id="rId5"/>
    <p:sldMasterId id="2147483666" r:id="rId6"/>
  </p:sldMasterIdLst>
  <p:notesMasterIdLst>
    <p:notesMasterId r:id="rId10"/>
  </p:notesMasterIdLst>
  <p:handoutMasterIdLst>
    <p:handoutMasterId r:id="rId11"/>
  </p:handoutMasterIdLst>
  <p:sldIdLst>
    <p:sldId id="272" r:id="rId7"/>
    <p:sldId id="273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s1" initials="U" lastIdx="1" clrIdx="0">
    <p:extLst>
      <p:ext uri="{19B8F6BF-5375-455C-9EA6-DF929625EA0E}">
        <p15:presenceInfo xmlns:p15="http://schemas.microsoft.com/office/powerpoint/2012/main" xmlns="" userId="S::office365a@redflashgroup.com::29337bfe-bcdc-4963-a64e-ab88f009bbc4" providerId="AD"/>
      </p:ext>
    </p:extLst>
  </p:cmAuthor>
  <p:cmAuthor id="2" name="Erick Felsey" initials="EF" lastIdx="1" clrIdx="1">
    <p:extLst>
      <p:ext uri="{19B8F6BF-5375-455C-9EA6-DF929625EA0E}">
        <p15:presenceInfo xmlns:p15="http://schemas.microsoft.com/office/powerpoint/2012/main" xmlns="" userId="S::erick@elearningmind.com::92ba58ee-c2fc-42d9-9196-061e6b8251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FFFF"/>
    <a:srgbClr val="092745"/>
    <a:srgbClr val="002060"/>
    <a:srgbClr val="F2F2F2"/>
    <a:srgbClr val="D6DCE5"/>
    <a:srgbClr val="0A1F60"/>
    <a:srgbClr val="2ED0FF"/>
    <a:srgbClr val="6DD6EC"/>
    <a:srgbClr val="BEF7F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488" autoAdjust="0"/>
    <p:restoredTop sz="96197" autoAdjust="0"/>
  </p:normalViewPr>
  <p:slideViewPr>
    <p:cSldViewPr snapToGrid="0" snapToObjects="1">
      <p:cViewPr varScale="1">
        <p:scale>
          <a:sx n="95" d="100"/>
          <a:sy n="95" d="100"/>
        </p:scale>
        <p:origin x="-78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4974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3537F67-8843-42B4-9051-D6F4A61DD2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1E3B5AC-6035-4FCB-ACBF-BFFD34ED4E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0AEA4-3F19-4F42-91AE-A93231ABB6AE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1A6D496-F68B-4433-9AEF-E7D73F3FD8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48BF13-2098-43A7-AF3D-88038BED56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12071-85AE-4634-ADF4-671944ADD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566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64895-6A18-451E-B7CB-0F11BB972913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BFD32-2F24-4FA9-B7DE-53D903241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8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inkedin.com/company/open-geospatial-consortium" TargetMode="External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5.png"/><Relationship Id="rId4" Type="http://schemas.openxmlformats.org/officeDocument/2006/relationships/hyperlink" Target="https://twitter.com/opengeospatial?ref_src=twsrc%5egoogle|twcamp%5eserp|twgr%5eauthor" TargetMode="Externa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inkedin.com/company/open-geospatial-consortium" TargetMode="External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5.png"/><Relationship Id="rId4" Type="http://schemas.openxmlformats.org/officeDocument/2006/relationships/hyperlink" Target="https://twitter.com/opengeospatial?ref_src=twsrc%5egoogle|twcamp%5eserp|twgr%5eautho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inkedin.com/company/open-geospatial-consortiu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hyperlink" Target="https://twitter.com/opengeospatial?ref_src=twsrc%5egoogle|twcamp%5eserp|twgr%5eauthor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052092-82D1-461F-807E-84F5B15DC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026E5D17-F33D-4327-A7B8-A6331A0F7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xmlns="" id="{DA4D5ED7-4916-4EF5-9B14-DD6D0EE6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09" y="55285"/>
            <a:ext cx="10515600" cy="76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92616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hlinkClick r:id="rId2"/>
            <a:extLst>
              <a:ext uri="{FF2B5EF4-FFF2-40B4-BE49-F238E27FC236}">
                <a16:creationId xmlns:a16="http://schemas.microsoft.com/office/drawing/2014/main" xmlns="" id="{8EB54FDB-76A2-4243-86B5-611386F46E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051944" y="6109215"/>
            <a:ext cx="436507" cy="436507"/>
          </a:xfrm>
          <a:prstGeom prst="rect">
            <a:avLst/>
          </a:prstGeom>
        </p:spPr>
      </p:pic>
      <p:pic>
        <p:nvPicPr>
          <p:cNvPr id="13" name="Picture 12" descr="A picture containing shirt&#10;&#10;Description automatically generated">
            <a:hlinkClick r:id="rId4"/>
            <a:extLst>
              <a:ext uri="{FF2B5EF4-FFF2-40B4-BE49-F238E27FC236}">
                <a16:creationId xmlns:a16="http://schemas.microsoft.com/office/drawing/2014/main" xmlns="" id="{A76BF76E-0419-4D4C-A49E-9895A6B5461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475716" y="6022887"/>
            <a:ext cx="598016" cy="598016"/>
          </a:xfrm>
          <a:prstGeom prst="rect">
            <a:avLst/>
          </a:prstGeom>
        </p:spPr>
      </p:pic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xmlns="" id="{D563F8E6-7209-4995-BB0C-79F5A590D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084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sign&#10;&#10;Description automatically generated">
            <a:hlinkClick r:id="rId2"/>
            <a:extLst>
              <a:ext uri="{FF2B5EF4-FFF2-40B4-BE49-F238E27FC236}">
                <a16:creationId xmlns:a16="http://schemas.microsoft.com/office/drawing/2014/main" xmlns="" id="{E57135AE-A9F7-49E4-A4C5-F848A82772D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051944" y="6109215"/>
            <a:ext cx="436507" cy="436507"/>
          </a:xfrm>
          <a:prstGeom prst="rect">
            <a:avLst/>
          </a:prstGeom>
        </p:spPr>
      </p:pic>
      <p:pic>
        <p:nvPicPr>
          <p:cNvPr id="10" name="Picture 9" descr="A picture containing shirt&#10;&#10;Description automatically generated">
            <a:hlinkClick r:id="rId4"/>
            <a:extLst>
              <a:ext uri="{FF2B5EF4-FFF2-40B4-BE49-F238E27FC236}">
                <a16:creationId xmlns:a16="http://schemas.microsoft.com/office/drawing/2014/main" xmlns="" id="{029A5884-52CE-4BD4-B4CC-F852684E8D1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475716" y="6022887"/>
            <a:ext cx="598016" cy="598016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E9382FF6-9475-4B95-8754-697DEAD1A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66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9FAF647A-F430-493F-8C59-3B8606183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107" y="1162838"/>
            <a:ext cx="10515600" cy="4351338"/>
          </a:xfr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/>
            </a:lvl1pPr>
            <a:lvl2pPr>
              <a:lnSpc>
                <a:spcPct val="10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1BA26529-85C0-4F43-A661-C246EECB0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xmlns="" id="{3F4EB3E8-5FEC-4C3E-A5D3-50A8AFCC3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09" y="55285"/>
            <a:ext cx="10515600" cy="76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09822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346320-0324-4809-B373-A030DCF95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9129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/>
            </a:lvl1pPr>
            <a:lvl2pPr>
              <a:lnSpc>
                <a:spcPct val="100000"/>
              </a:lnSpc>
              <a:spcAft>
                <a:spcPts val="600"/>
              </a:spcAft>
              <a:defRPr/>
            </a:lvl2pPr>
            <a:lvl3pPr>
              <a:lnSpc>
                <a:spcPct val="100000"/>
              </a:lnSpc>
              <a:spcAft>
                <a:spcPts val="600"/>
              </a:spcAft>
              <a:defRPr/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361D4E-334B-43FF-8C44-6087A8997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9129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/>
            </a:lvl1pPr>
            <a:lvl2pPr>
              <a:lnSpc>
                <a:spcPct val="100000"/>
              </a:lnSpc>
              <a:spcAft>
                <a:spcPts val="600"/>
              </a:spcAft>
              <a:defRPr/>
            </a:lvl2pPr>
            <a:lvl3pPr>
              <a:lnSpc>
                <a:spcPct val="100000"/>
              </a:lnSpc>
              <a:spcAft>
                <a:spcPts val="600"/>
              </a:spcAft>
              <a:defRPr/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766660E1-DC61-49B7-B1BF-758191AD8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xmlns="" id="{B8CEC819-3D8B-4945-9089-7043186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09" y="55285"/>
            <a:ext cx="10515600" cy="76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88085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28C676-7022-455C-BC96-C417EAD0C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25950" y="1169129"/>
            <a:ext cx="5510750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2FC6BE87-7DC1-4304-9721-F91A29FAEA3F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38200" y="1169129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/>
            </a:lvl1pPr>
            <a:lvl2pPr>
              <a:lnSpc>
                <a:spcPct val="100000"/>
              </a:lnSpc>
              <a:spcAft>
                <a:spcPts val="600"/>
              </a:spcAft>
              <a:defRPr/>
            </a:lvl2pPr>
            <a:lvl3pPr>
              <a:lnSpc>
                <a:spcPct val="100000"/>
              </a:lnSpc>
              <a:spcAft>
                <a:spcPts val="600"/>
              </a:spcAft>
              <a:defRPr/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31033C92-6E24-468B-B940-53DC3CAD3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xmlns="" id="{41B954B2-D76F-441F-9CC1-B9786CEA2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09" y="55285"/>
            <a:ext cx="10515600" cy="76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63390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hlinkClick r:id="rId2"/>
            <a:extLst>
              <a:ext uri="{FF2B5EF4-FFF2-40B4-BE49-F238E27FC236}">
                <a16:creationId xmlns:a16="http://schemas.microsoft.com/office/drawing/2014/main" xmlns="" id="{8EB54FDB-76A2-4243-86B5-611386F46E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051944" y="6109215"/>
            <a:ext cx="436507" cy="436507"/>
          </a:xfrm>
          <a:prstGeom prst="rect">
            <a:avLst/>
          </a:prstGeom>
        </p:spPr>
      </p:pic>
      <p:pic>
        <p:nvPicPr>
          <p:cNvPr id="13" name="Picture 12" descr="A picture containing shirt&#10;&#10;Description automatically generated">
            <a:hlinkClick r:id="rId4"/>
            <a:extLst>
              <a:ext uri="{FF2B5EF4-FFF2-40B4-BE49-F238E27FC236}">
                <a16:creationId xmlns:a16="http://schemas.microsoft.com/office/drawing/2014/main" xmlns="" id="{A76BF76E-0419-4D4C-A49E-9895A6B5461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475716" y="6022887"/>
            <a:ext cx="598016" cy="598016"/>
          </a:xfrm>
          <a:prstGeom prst="rect">
            <a:avLst/>
          </a:prstGeom>
        </p:spPr>
      </p:pic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xmlns="" id="{D563F8E6-7209-4995-BB0C-79F5A590D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13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E1A3E-7A4D-2D44-B741-6836F377B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" y="4490720"/>
            <a:ext cx="10515600" cy="160528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927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804B18D-9076-9647-83FB-D6F68658FA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38B338FA-2266-9647-AE07-C542B66504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1960" y="3911600"/>
            <a:ext cx="8184515" cy="579438"/>
          </a:xfrm>
          <a:prstGeom prst="rect">
            <a:avLst/>
          </a:prstGeom>
        </p:spPr>
        <p:txBody>
          <a:bodyPr anchor="b"/>
          <a:lstStyle>
            <a:lvl1pPr>
              <a:defRPr sz="24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4414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1149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0F54E6A5-FBEC-4C3A-B47B-6D153CDEB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848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6E12AB-4740-48C7-A306-8BC65841A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46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2.jpeg"/><Relationship Id="rId7" Type="http://schemas.openxmlformats.org/officeDocument/2006/relationships/image" Target="../media/image1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heme" Target="../theme/theme6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building, outdoor, light, city&#10;&#10;Description automatically generated">
            <a:extLst>
              <a:ext uri="{FF2B5EF4-FFF2-40B4-BE49-F238E27FC236}">
                <a16:creationId xmlns:a16="http://schemas.microsoft.com/office/drawing/2014/main" xmlns="" id="{BAAD1DE8-F1F5-4FAF-963B-2A354EA7A4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833"/>
            <a:ext cx="12192000" cy="951172"/>
          </a:xfrm>
          <a:prstGeom prst="rect">
            <a:avLst/>
          </a:prstGeom>
        </p:spPr>
      </p:pic>
      <p:pic>
        <p:nvPicPr>
          <p:cNvPr id="13" name="Picture 12" descr="A picture containing building, outdoor, light, city&#10;&#10;Description automatically generated">
            <a:extLst>
              <a:ext uri="{FF2B5EF4-FFF2-40B4-BE49-F238E27FC236}">
                <a16:creationId xmlns:a16="http://schemas.microsoft.com/office/drawing/2014/main" xmlns="" id="{8652D866-B14F-454C-BDF6-5545A022FB29}"/>
              </a:ext>
            </a:extLst>
          </p:cNvPr>
          <p:cNvPicPr>
            <a:picLocks/>
          </p:cNvPicPr>
          <p:nvPr userDrawn="1"/>
        </p:nvPicPr>
        <p:blipFill rotWithShape="1">
          <a:blip r:embed="rId8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6495059"/>
            <a:ext cx="12192000" cy="36407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350DF1-7CB9-4ADA-A6E3-3CDCA86EF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107" y="116283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8AD972-4108-434B-AA8C-8EFF7EECE85D}"/>
              </a:ext>
            </a:extLst>
          </p:cNvPr>
          <p:cNvSpPr txBox="1"/>
          <p:nvPr userDrawn="1"/>
        </p:nvSpPr>
        <p:spPr>
          <a:xfrm>
            <a:off x="10575181" y="31837"/>
            <a:ext cx="1429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OGC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197B7C-A314-4779-BD55-2FC2CEB16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09" y="55285"/>
            <a:ext cx="10515600" cy="76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DC634C5-3617-497F-B2D8-90501346CE33}"/>
              </a:ext>
            </a:extLst>
          </p:cNvPr>
          <p:cNvSpPr txBox="1"/>
          <p:nvPr userDrawn="1"/>
        </p:nvSpPr>
        <p:spPr>
          <a:xfrm>
            <a:off x="10975609" y="6549164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2F2F2"/>
                </a:solidFill>
                <a:latin typeface="Lato" panose="020F0502020204030203" pitchFamily="34" charset="0"/>
              </a:rPr>
              <a:t>ogc.org  |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798B25B4-87D2-40A8-8FCE-9DC7E68F0B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A picture containing building, drawing, window&#10;&#10;Description automatically generated">
            <a:extLst>
              <a:ext uri="{FF2B5EF4-FFF2-40B4-BE49-F238E27FC236}">
                <a16:creationId xmlns:a16="http://schemas.microsoft.com/office/drawing/2014/main" xmlns="" id="{45953386-97ED-4C4D-B208-AB8727D6635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16768" y="6517414"/>
            <a:ext cx="324582" cy="32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72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2" r:id="rId2"/>
    <p:sldLayoutId id="2147483710" r:id="rId3"/>
    <p:sldLayoutId id="2147483715" r:id="rId4"/>
    <p:sldLayoutId id="2147483718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>
              <a:lumMod val="95000"/>
            </a:schemeClr>
          </a:solidFill>
          <a:latin typeface="Lato" panose="020F050202020403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rgbClr val="09274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building, outdoor, light, city&#10;&#10;Description automatically generated">
            <a:extLst>
              <a:ext uri="{FF2B5EF4-FFF2-40B4-BE49-F238E27FC236}">
                <a16:creationId xmlns:a16="http://schemas.microsoft.com/office/drawing/2014/main" xmlns="" id="{BAAD1DE8-F1F5-4FAF-963B-2A354EA7A4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833"/>
            <a:ext cx="12192000" cy="951172"/>
          </a:xfrm>
          <a:prstGeom prst="rect">
            <a:avLst/>
          </a:prstGeom>
        </p:spPr>
      </p:pic>
      <p:pic>
        <p:nvPicPr>
          <p:cNvPr id="13" name="Picture 12" descr="A picture containing building, outdoor, light, city&#10;&#10;Description automatically generated">
            <a:extLst>
              <a:ext uri="{FF2B5EF4-FFF2-40B4-BE49-F238E27FC236}">
                <a16:creationId xmlns:a16="http://schemas.microsoft.com/office/drawing/2014/main" xmlns="" id="{8652D866-B14F-454C-BDF6-5545A022FB29}"/>
              </a:ext>
            </a:extLst>
          </p:cNvPr>
          <p:cNvPicPr>
            <a:picLocks/>
          </p:cNvPicPr>
          <p:nvPr userDrawn="1"/>
        </p:nvPicPr>
        <p:blipFill rotWithShape="1">
          <a:blip r:embed="rId4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6495059"/>
            <a:ext cx="12192000" cy="3640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8AD972-4108-434B-AA8C-8EFF7EECE85D}"/>
              </a:ext>
            </a:extLst>
          </p:cNvPr>
          <p:cNvSpPr txBox="1"/>
          <p:nvPr userDrawn="1"/>
        </p:nvSpPr>
        <p:spPr>
          <a:xfrm>
            <a:off x="10575181" y="31837"/>
            <a:ext cx="1429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DC634C5-3617-497F-B2D8-90501346CE33}"/>
              </a:ext>
            </a:extLst>
          </p:cNvPr>
          <p:cNvSpPr txBox="1"/>
          <p:nvPr userDrawn="1"/>
        </p:nvSpPr>
        <p:spPr>
          <a:xfrm>
            <a:off x="10975609" y="6549164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2F2F2"/>
                </a:solidFill>
                <a:latin typeface="Lato" panose="020F0502020204030203" pitchFamily="34" charset="0"/>
              </a:rPr>
              <a:t>ogc.org  |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798B25B4-87D2-40A8-8FCE-9DC7E68F0B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A picture containing building, drawing, window&#10;&#10;Description automatically generated">
            <a:extLst>
              <a:ext uri="{FF2B5EF4-FFF2-40B4-BE49-F238E27FC236}">
                <a16:creationId xmlns:a16="http://schemas.microsoft.com/office/drawing/2014/main" xmlns="" id="{45953386-97ED-4C4D-B208-AB8727D6635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16768" y="6517414"/>
            <a:ext cx="324582" cy="32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353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>
              <a:lumMod val="95000"/>
            </a:schemeClr>
          </a:solidFill>
          <a:latin typeface="Lato" panose="020F050202020403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None/>
        <a:defRPr sz="4400" b="1" kern="1200">
          <a:solidFill>
            <a:srgbClr val="09274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BF567DE2-1201-4602-845D-5E4183EB3E09}"/>
              </a:ext>
            </a:extLst>
          </p:cNvPr>
          <p:cNvSpPr/>
          <p:nvPr userDrawn="1"/>
        </p:nvSpPr>
        <p:spPr>
          <a:xfrm>
            <a:off x="0" y="0"/>
            <a:ext cx="6370710" cy="64972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A picture containing person, man, using, water&#10;&#10;Description automatically generated">
            <a:extLst>
              <a:ext uri="{FF2B5EF4-FFF2-40B4-BE49-F238E27FC236}">
                <a16:creationId xmlns:a16="http://schemas.microsoft.com/office/drawing/2014/main" xmlns="" id="{79F6AB73-CACD-420F-94FF-329572A037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flipH="1">
            <a:off x="6370710" y="0"/>
            <a:ext cx="5821290" cy="649725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CD55CC2-ECB2-4C8C-AAE9-6DA13C3C1667}"/>
              </a:ext>
            </a:extLst>
          </p:cNvPr>
          <p:cNvSpPr txBox="1"/>
          <p:nvPr userDrawn="1"/>
        </p:nvSpPr>
        <p:spPr>
          <a:xfrm>
            <a:off x="813417" y="3903017"/>
            <a:ext cx="206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b="1" u="sng" dirty="0">
                <a:solidFill>
                  <a:srgbClr val="00206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F</a:t>
            </a:r>
            <a:r>
              <a:rPr lang="en-CA" sz="1800" dirty="0">
                <a:solidFill>
                  <a:srgbClr val="00206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indable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16B235F-86D9-4CA4-A3A8-F1D9D5E31F50}"/>
              </a:ext>
            </a:extLst>
          </p:cNvPr>
          <p:cNvSpPr txBox="1"/>
          <p:nvPr userDrawn="1"/>
        </p:nvSpPr>
        <p:spPr>
          <a:xfrm>
            <a:off x="9836205" y="5657802"/>
            <a:ext cx="1897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OGC</a:t>
            </a:r>
          </a:p>
        </p:txBody>
      </p:sp>
      <p:sp>
        <p:nvSpPr>
          <p:cNvPr id="38" name="Google Shape;118;p19">
            <a:extLst>
              <a:ext uri="{FF2B5EF4-FFF2-40B4-BE49-F238E27FC236}">
                <a16:creationId xmlns:a16="http://schemas.microsoft.com/office/drawing/2014/main" xmlns="" id="{638F4D43-BD4D-41AF-B951-05D3354CD8D8}"/>
              </a:ext>
            </a:extLst>
          </p:cNvPr>
          <p:cNvSpPr/>
          <p:nvPr userDrawn="1"/>
        </p:nvSpPr>
        <p:spPr>
          <a:xfrm>
            <a:off x="148347" y="3853905"/>
            <a:ext cx="535290" cy="53529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Google Shape;119;p19">
            <a:extLst>
              <a:ext uri="{FF2B5EF4-FFF2-40B4-BE49-F238E27FC236}">
                <a16:creationId xmlns:a16="http://schemas.microsoft.com/office/drawing/2014/main" xmlns="" id="{C9E8958B-3720-421F-BE83-BD36693B81B1}"/>
              </a:ext>
            </a:extLst>
          </p:cNvPr>
          <p:cNvSpPr/>
          <p:nvPr userDrawn="1"/>
        </p:nvSpPr>
        <p:spPr>
          <a:xfrm>
            <a:off x="2612387" y="3866438"/>
            <a:ext cx="535290" cy="53529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Google Shape;120;p19">
            <a:extLst>
              <a:ext uri="{FF2B5EF4-FFF2-40B4-BE49-F238E27FC236}">
                <a16:creationId xmlns:a16="http://schemas.microsoft.com/office/drawing/2014/main" xmlns="" id="{EB6376F3-3CAD-4103-8C58-5BFB967035C3}"/>
              </a:ext>
            </a:extLst>
          </p:cNvPr>
          <p:cNvSpPr/>
          <p:nvPr userDrawn="1"/>
        </p:nvSpPr>
        <p:spPr>
          <a:xfrm>
            <a:off x="790891" y="4356732"/>
            <a:ext cx="535290" cy="53529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Google Shape;121;p19">
            <a:extLst>
              <a:ext uri="{FF2B5EF4-FFF2-40B4-BE49-F238E27FC236}">
                <a16:creationId xmlns:a16="http://schemas.microsoft.com/office/drawing/2014/main" xmlns="" id="{355FA745-80DE-47BC-BBAB-FD75AA5511A6}"/>
              </a:ext>
            </a:extLst>
          </p:cNvPr>
          <p:cNvSpPr/>
          <p:nvPr userDrawn="1"/>
        </p:nvSpPr>
        <p:spPr>
          <a:xfrm>
            <a:off x="3281325" y="4359029"/>
            <a:ext cx="535290" cy="53529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Google Shape;127;p19" descr="A picture containing drawing, light, clock&#10;&#10;Description automatically generated">
            <a:extLst>
              <a:ext uri="{FF2B5EF4-FFF2-40B4-BE49-F238E27FC236}">
                <a16:creationId xmlns:a16="http://schemas.microsoft.com/office/drawing/2014/main" xmlns="" id="{678C7BC9-B6AA-4F18-ABEA-AE4DA001F542}"/>
              </a:ext>
            </a:extLst>
          </p:cNvPr>
          <p:cNvPicPr preferRelativeResize="0"/>
          <p:nvPr userDrawn="1"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636747" y="3856906"/>
            <a:ext cx="532289" cy="532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24;p1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52D1C18E-6B7A-4CD6-B819-59FEC83D66AF}"/>
              </a:ext>
            </a:extLst>
          </p:cNvPr>
          <p:cNvPicPr preferRelativeResize="0"/>
          <p:nvPr userDrawn="1"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83016" y="3895243"/>
            <a:ext cx="465951" cy="465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25;p1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13536215-45EB-4C98-8BC0-C9AEFB27DDCD}"/>
              </a:ext>
            </a:extLst>
          </p:cNvPr>
          <p:cNvPicPr preferRelativeResize="0"/>
          <p:nvPr userDrawn="1"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757612" y="4314794"/>
            <a:ext cx="612940" cy="612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126;p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E8BC565F-DE29-4080-B712-23B93B737BF6}"/>
              </a:ext>
            </a:extLst>
          </p:cNvPr>
          <p:cNvPicPr preferRelativeResize="0"/>
          <p:nvPr userDrawn="1"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3238251" y="4339227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539FB623-817F-4F93-A288-978EC23E3A04}"/>
              </a:ext>
            </a:extLst>
          </p:cNvPr>
          <p:cNvSpPr txBox="1"/>
          <p:nvPr userDrawn="1"/>
        </p:nvSpPr>
        <p:spPr>
          <a:xfrm>
            <a:off x="3274117" y="3932013"/>
            <a:ext cx="206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b="1" u="sng" dirty="0">
                <a:solidFill>
                  <a:srgbClr val="00206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</a:t>
            </a:r>
            <a:r>
              <a:rPr lang="en-CA" sz="1800" dirty="0">
                <a:solidFill>
                  <a:srgbClr val="00206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ccessible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DB2939A-F19C-4224-86A7-EF97F4D2E0E6}"/>
              </a:ext>
            </a:extLst>
          </p:cNvPr>
          <p:cNvSpPr txBox="1"/>
          <p:nvPr userDrawn="1"/>
        </p:nvSpPr>
        <p:spPr>
          <a:xfrm>
            <a:off x="1461331" y="4436598"/>
            <a:ext cx="206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b="1" u="sng" dirty="0">
                <a:solidFill>
                  <a:srgbClr val="00206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I</a:t>
            </a:r>
            <a:r>
              <a:rPr lang="en-CA" sz="1800" dirty="0">
                <a:solidFill>
                  <a:srgbClr val="00206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nteroperable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38327126-140B-4A3D-9476-05C34A3920A5}"/>
              </a:ext>
            </a:extLst>
          </p:cNvPr>
          <p:cNvSpPr txBox="1"/>
          <p:nvPr userDrawn="1"/>
        </p:nvSpPr>
        <p:spPr>
          <a:xfrm>
            <a:off x="3927345" y="4435992"/>
            <a:ext cx="206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b="1" u="sng" dirty="0">
                <a:solidFill>
                  <a:srgbClr val="00206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R</a:t>
            </a:r>
            <a:r>
              <a:rPr lang="en-CA" sz="1800" dirty="0">
                <a:solidFill>
                  <a:srgbClr val="00206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eusable</a:t>
            </a:r>
            <a:endParaRPr lang="en-US" sz="1800" dirty="0">
              <a:solidFill>
                <a:srgbClr val="002060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921F7842-FB62-4D03-A267-0ECABCF803CE}"/>
              </a:ext>
            </a:extLst>
          </p:cNvPr>
          <p:cNvSpPr/>
          <p:nvPr userDrawn="1"/>
        </p:nvSpPr>
        <p:spPr>
          <a:xfrm>
            <a:off x="0" y="3068852"/>
            <a:ext cx="6370711" cy="7321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A72C414-D113-4B8F-88E8-4DE4B29A2295}"/>
              </a:ext>
            </a:extLst>
          </p:cNvPr>
          <p:cNvSpPr txBox="1"/>
          <p:nvPr userDrawn="1"/>
        </p:nvSpPr>
        <p:spPr>
          <a:xfrm>
            <a:off x="153004" y="3142719"/>
            <a:ext cx="6008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b="1" dirty="0">
                <a:solidFill>
                  <a:srgbClr val="00206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The world’s leading and comprehensive </a:t>
            </a:r>
            <a:br>
              <a:rPr lang="en-CA" b="1" dirty="0">
                <a:solidFill>
                  <a:srgbClr val="002060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CA" b="1" dirty="0">
                <a:solidFill>
                  <a:srgbClr val="00206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community of experts making location information:</a:t>
            </a:r>
            <a:endParaRPr lang="en-US" b="1" dirty="0">
              <a:solidFill>
                <a:srgbClr val="002060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2345468-F921-49D3-A341-9DC9068F2906}"/>
              </a:ext>
            </a:extLst>
          </p:cNvPr>
          <p:cNvSpPr txBox="1"/>
          <p:nvPr userDrawn="1"/>
        </p:nvSpPr>
        <p:spPr>
          <a:xfrm>
            <a:off x="11560254" y="5795401"/>
            <a:ext cx="30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</a:t>
            </a:r>
            <a:endParaRPr lang="en-US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 descr="A picture containing building, outdoor, light, city&#10;&#10;Description automatically generated">
            <a:extLst>
              <a:ext uri="{FF2B5EF4-FFF2-40B4-BE49-F238E27FC236}">
                <a16:creationId xmlns:a16="http://schemas.microsoft.com/office/drawing/2014/main" xmlns="" id="{12533E42-C92B-4F9B-9039-39298932638B}"/>
              </a:ext>
            </a:extLst>
          </p:cNvPr>
          <p:cNvPicPr>
            <a:picLocks/>
          </p:cNvPicPr>
          <p:nvPr userDrawn="1"/>
        </p:nvPicPr>
        <p:blipFill rotWithShape="1">
          <a:blip r:embed="rId8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6495059"/>
            <a:ext cx="12192000" cy="364077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90B76AA4-6C64-4F1F-ADCB-CF84C5173688}"/>
              </a:ext>
            </a:extLst>
          </p:cNvPr>
          <p:cNvSpPr txBox="1"/>
          <p:nvPr userDrawn="1"/>
        </p:nvSpPr>
        <p:spPr>
          <a:xfrm>
            <a:off x="10975609" y="6549164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2F2F2"/>
                </a:solidFill>
                <a:latin typeface="Lato" panose="020F0502020204030203" pitchFamily="34" charset="0"/>
              </a:rPr>
              <a:t>ogc.org  |</a:t>
            </a:r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xmlns="" id="{28B69FD2-131B-4899-A007-3AA20C8DC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6" name="Picture 35" descr="A picture containing building, drawing, window&#10;&#10;Description automatically generated">
            <a:extLst>
              <a:ext uri="{FF2B5EF4-FFF2-40B4-BE49-F238E27FC236}">
                <a16:creationId xmlns:a16="http://schemas.microsoft.com/office/drawing/2014/main" xmlns="" id="{EECBDD7C-B804-4A09-801E-60E613AF586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16768" y="6517414"/>
            <a:ext cx="324582" cy="324582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CA4ED7CC-B2CC-4EDC-9BD3-54F30E099634}"/>
              </a:ext>
            </a:extLst>
          </p:cNvPr>
          <p:cNvSpPr/>
          <p:nvPr userDrawn="1"/>
        </p:nvSpPr>
        <p:spPr>
          <a:xfrm>
            <a:off x="584892" y="6551206"/>
            <a:ext cx="325754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1000" b="0" dirty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rPr>
              <a:t>Copyright © 2021 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xmlns="" val="136320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tar, night, sky, rain&#10;&#10;Description automatically generated">
            <a:extLst>
              <a:ext uri="{FF2B5EF4-FFF2-40B4-BE49-F238E27FC236}">
                <a16:creationId xmlns:a16="http://schemas.microsoft.com/office/drawing/2014/main" xmlns="" id="{7B2C781C-F1D4-43C0-8B19-F550E83D9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flipH="1">
            <a:off x="-8" y="-10012"/>
            <a:ext cx="5689757" cy="650507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9824283-A9D3-422D-9507-DB546AE54C2D}"/>
              </a:ext>
            </a:extLst>
          </p:cNvPr>
          <p:cNvSpPr/>
          <p:nvPr userDrawn="1"/>
        </p:nvSpPr>
        <p:spPr>
          <a:xfrm>
            <a:off x="5441795" y="-10014"/>
            <a:ext cx="6750205" cy="65124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60A2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851AAC2-6396-4424-BF19-D890A992B45C}"/>
              </a:ext>
            </a:extLst>
          </p:cNvPr>
          <p:cNvSpPr txBox="1"/>
          <p:nvPr userDrawn="1"/>
        </p:nvSpPr>
        <p:spPr>
          <a:xfrm>
            <a:off x="5724298" y="457198"/>
            <a:ext cx="5590447" cy="805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6000" b="1" dirty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 is OGC?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5D50D0E-47C9-4289-9377-7039660FA830}"/>
              </a:ext>
            </a:extLst>
          </p:cNvPr>
          <p:cNvSpPr txBox="1"/>
          <p:nvPr userDrawn="1"/>
        </p:nvSpPr>
        <p:spPr>
          <a:xfrm>
            <a:off x="5869260" y="1548523"/>
            <a:ext cx="5783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Global consortium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representing over 500 industry, government, research and academic member organizations: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C78EA83-B972-44E2-8502-877E21BD0A4E}"/>
              </a:ext>
            </a:extLst>
          </p:cNvPr>
          <p:cNvCxnSpPr>
            <a:cxnSpLocks/>
          </p:cNvCxnSpPr>
          <p:nvPr userDrawn="1"/>
        </p:nvCxnSpPr>
        <p:spPr>
          <a:xfrm>
            <a:off x="5952197" y="1185765"/>
            <a:ext cx="138522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15738DE-268C-49A1-9F15-630125AB7E22}"/>
              </a:ext>
            </a:extLst>
          </p:cNvPr>
          <p:cNvSpPr txBox="1"/>
          <p:nvPr userDrawn="1"/>
        </p:nvSpPr>
        <p:spPr>
          <a:xfrm>
            <a:off x="2682362" y="709053"/>
            <a:ext cx="1423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Communities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E36D778-491D-4733-BD13-4BC240378364}"/>
              </a:ext>
            </a:extLst>
          </p:cNvPr>
          <p:cNvSpPr txBox="1"/>
          <p:nvPr userDrawn="1"/>
        </p:nvSpPr>
        <p:spPr>
          <a:xfrm>
            <a:off x="5842419" y="2966634"/>
            <a:ext cx="63495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hub for thought leadership and innovation </a:t>
            </a:r>
            <a:r>
              <a:rPr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things related to location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2AF216B-3971-4E4D-8083-2287E9E9CB78}"/>
              </a:ext>
            </a:extLst>
          </p:cNvPr>
          <p:cNvSpPr txBox="1"/>
          <p:nvPr userDrawn="1"/>
        </p:nvSpPr>
        <p:spPr>
          <a:xfrm>
            <a:off x="3281069" y="1759532"/>
            <a:ext cx="1518601" cy="52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 Expertise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1EBF33A-666B-47CD-9AD2-C722B6F61016}"/>
              </a:ext>
            </a:extLst>
          </p:cNvPr>
          <p:cNvSpPr txBox="1"/>
          <p:nvPr userDrawn="1"/>
        </p:nvSpPr>
        <p:spPr>
          <a:xfrm>
            <a:off x="3720640" y="2810002"/>
            <a:ext cx="1612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Thought Leadership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746BEC0-AED8-46D5-800D-23299C632733}"/>
              </a:ext>
            </a:extLst>
          </p:cNvPr>
          <p:cNvSpPr txBox="1"/>
          <p:nvPr userDrawn="1"/>
        </p:nvSpPr>
        <p:spPr>
          <a:xfrm>
            <a:off x="4137312" y="4910959"/>
            <a:ext cx="1225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Standards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87E5300-143A-47B9-A37C-143FDA06EDBF}"/>
              </a:ext>
            </a:extLst>
          </p:cNvPr>
          <p:cNvSpPr txBox="1"/>
          <p:nvPr userDrawn="1"/>
        </p:nvSpPr>
        <p:spPr>
          <a:xfrm>
            <a:off x="4051628" y="3860481"/>
            <a:ext cx="1214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Trusted Forum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A7D05123-7DEC-45A2-BF48-CB4F45FCBFF9}"/>
              </a:ext>
            </a:extLst>
          </p:cNvPr>
          <p:cNvCxnSpPr>
            <a:cxnSpLocks/>
          </p:cNvCxnSpPr>
          <p:nvPr userDrawn="1"/>
        </p:nvCxnSpPr>
        <p:spPr>
          <a:xfrm>
            <a:off x="1719621" y="970663"/>
            <a:ext cx="938430" cy="0"/>
          </a:xfrm>
          <a:prstGeom prst="line">
            <a:avLst/>
          </a:prstGeom>
          <a:ln>
            <a:solidFill>
              <a:srgbClr val="6DD6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606FF68A-BE1D-4769-9DDE-1DD0718933EA}"/>
              </a:ext>
            </a:extLst>
          </p:cNvPr>
          <p:cNvCxnSpPr>
            <a:cxnSpLocks/>
          </p:cNvCxnSpPr>
          <p:nvPr userDrawn="1"/>
        </p:nvCxnSpPr>
        <p:spPr>
          <a:xfrm>
            <a:off x="2280060" y="2038472"/>
            <a:ext cx="991319" cy="0"/>
          </a:xfrm>
          <a:prstGeom prst="line">
            <a:avLst/>
          </a:prstGeom>
          <a:ln>
            <a:solidFill>
              <a:srgbClr val="BEF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FABBC1D-4520-465A-AAB6-25303685BDBD}"/>
              </a:ext>
            </a:extLst>
          </p:cNvPr>
          <p:cNvCxnSpPr>
            <a:cxnSpLocks/>
          </p:cNvCxnSpPr>
          <p:nvPr userDrawn="1"/>
        </p:nvCxnSpPr>
        <p:spPr>
          <a:xfrm>
            <a:off x="2570179" y="3075559"/>
            <a:ext cx="1079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B07C087A-3B66-4E3A-B650-C8E8211A354D}"/>
              </a:ext>
            </a:extLst>
          </p:cNvPr>
          <p:cNvCxnSpPr/>
          <p:nvPr userDrawn="1"/>
        </p:nvCxnSpPr>
        <p:spPr>
          <a:xfrm>
            <a:off x="2668499" y="4099335"/>
            <a:ext cx="1373748" cy="0"/>
          </a:xfrm>
          <a:prstGeom prst="line">
            <a:avLst/>
          </a:prstGeom>
          <a:ln>
            <a:solidFill>
              <a:srgbClr val="A7F1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C70CFCE9-4062-4014-8F61-40F0062D1B54}"/>
              </a:ext>
            </a:extLst>
          </p:cNvPr>
          <p:cNvCxnSpPr>
            <a:cxnSpLocks/>
          </p:cNvCxnSpPr>
          <p:nvPr userDrawn="1"/>
        </p:nvCxnSpPr>
        <p:spPr>
          <a:xfrm>
            <a:off x="2991849" y="5175832"/>
            <a:ext cx="1114025" cy="0"/>
          </a:xfrm>
          <a:prstGeom prst="line">
            <a:avLst/>
          </a:prstGeom>
          <a:ln>
            <a:solidFill>
              <a:srgbClr val="A6E7F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CC4FB14-4BBB-495D-8986-A4A3E1053D8D}"/>
              </a:ext>
            </a:extLst>
          </p:cNvPr>
          <p:cNvSpPr txBox="1"/>
          <p:nvPr userDrawn="1"/>
        </p:nvSpPr>
        <p:spPr>
          <a:xfrm>
            <a:off x="5842419" y="4819117"/>
            <a:ext cx="63495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consensus-based open standards organization </a:t>
            </a:r>
            <a:r>
              <a:rPr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 information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D8FC4B8-5E3F-4EBC-BA10-AAE0E300E381}"/>
              </a:ext>
            </a:extLst>
          </p:cNvPr>
          <p:cNvSpPr txBox="1"/>
          <p:nvPr userDrawn="1"/>
        </p:nvSpPr>
        <p:spPr>
          <a:xfrm>
            <a:off x="5842419" y="3892876"/>
            <a:ext cx="63495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neutral and trusted forum </a:t>
            </a:r>
            <a:r>
              <a:rPr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interoperability issues within and across communities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7BC15780-4A67-4428-8E17-EC5E95832895}"/>
              </a:ext>
            </a:extLst>
          </p:cNvPr>
          <p:cNvSpPr txBox="1"/>
          <p:nvPr userDrawn="1"/>
        </p:nvSpPr>
        <p:spPr>
          <a:xfrm>
            <a:off x="662116" y="5265370"/>
            <a:ext cx="1897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OGC</a:t>
            </a:r>
          </a:p>
        </p:txBody>
      </p:sp>
      <p:pic>
        <p:nvPicPr>
          <p:cNvPr id="27" name="Picture 26" descr="A picture containing building, outdoor, light, city&#10;&#10;Description automatically generated">
            <a:extLst>
              <a:ext uri="{FF2B5EF4-FFF2-40B4-BE49-F238E27FC236}">
                <a16:creationId xmlns:a16="http://schemas.microsoft.com/office/drawing/2014/main" xmlns="" id="{424DC046-7E24-4C41-9851-06E0B4DEDF8C}"/>
              </a:ext>
            </a:extLst>
          </p:cNvPr>
          <p:cNvPicPr>
            <a:picLocks/>
          </p:cNvPicPr>
          <p:nvPr userDrawn="1"/>
        </p:nvPicPr>
        <p:blipFill rotWithShape="1">
          <a:blip r:embed="rId4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6495059"/>
            <a:ext cx="12192000" cy="364077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7D29AD2-AF62-47EE-AEE9-224A0BB53668}"/>
              </a:ext>
            </a:extLst>
          </p:cNvPr>
          <p:cNvSpPr txBox="1"/>
          <p:nvPr userDrawn="1"/>
        </p:nvSpPr>
        <p:spPr>
          <a:xfrm>
            <a:off x="10975609" y="6549164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2F2F2"/>
                </a:solidFill>
                <a:latin typeface="Lato" panose="020F0502020204030203" pitchFamily="34" charset="0"/>
              </a:rPr>
              <a:t>ogc.org  |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ADD31773-BFA5-4F96-BD69-A4FA49334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3" name="Picture 32" descr="A picture containing building, drawing, window&#10;&#10;Description automatically generated">
            <a:extLst>
              <a:ext uri="{FF2B5EF4-FFF2-40B4-BE49-F238E27FC236}">
                <a16:creationId xmlns:a16="http://schemas.microsoft.com/office/drawing/2014/main" xmlns="" id="{32F96E37-490A-4AE9-B5F8-3CC5C4722FA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16768" y="6517414"/>
            <a:ext cx="324582" cy="32458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0A513AF-3F0E-4BF4-A409-0E6A02E99C50}"/>
              </a:ext>
            </a:extLst>
          </p:cNvPr>
          <p:cNvSpPr/>
          <p:nvPr userDrawn="1"/>
        </p:nvSpPr>
        <p:spPr>
          <a:xfrm>
            <a:off x="0" y="6560736"/>
            <a:ext cx="1219199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1000" b="0" dirty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rPr>
              <a:t>Copyright © 2021 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xmlns="" val="405938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laptop, indoor, computer, person&#10;&#10;Description automatically generated">
            <a:extLst>
              <a:ext uri="{FF2B5EF4-FFF2-40B4-BE49-F238E27FC236}">
                <a16:creationId xmlns:a16="http://schemas.microsoft.com/office/drawing/2014/main" xmlns="" id="{B5445D77-1EFD-483D-A03A-EF38776DC6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7620"/>
            <a:ext cx="6763432" cy="648963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2465E5B-22B8-4E72-B835-DF9A4CFD14C9}"/>
              </a:ext>
            </a:extLst>
          </p:cNvPr>
          <p:cNvSpPr/>
          <p:nvPr userDrawn="1"/>
        </p:nvSpPr>
        <p:spPr>
          <a:xfrm>
            <a:off x="6297731" y="0"/>
            <a:ext cx="5902712" cy="64972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A picture containing building, outdoor, light, city&#10;&#10;Description automatically generated">
            <a:extLst>
              <a:ext uri="{FF2B5EF4-FFF2-40B4-BE49-F238E27FC236}">
                <a16:creationId xmlns:a16="http://schemas.microsoft.com/office/drawing/2014/main" xmlns="" id="{EB67D19A-99E1-4749-A4A8-10A9B5F7EA33}"/>
              </a:ext>
            </a:extLst>
          </p:cNvPr>
          <p:cNvPicPr>
            <a:picLocks/>
          </p:cNvPicPr>
          <p:nvPr userDrawn="1"/>
        </p:nvPicPr>
        <p:blipFill rotWithShape="1">
          <a:blip r:embed="rId4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6495059"/>
            <a:ext cx="12192000" cy="36407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04C919E-6033-44D8-A82E-BAC7C8B41DA4}"/>
              </a:ext>
            </a:extLst>
          </p:cNvPr>
          <p:cNvSpPr/>
          <p:nvPr userDrawn="1"/>
        </p:nvSpPr>
        <p:spPr>
          <a:xfrm>
            <a:off x="-2304" y="6430"/>
            <a:ext cx="6307631" cy="1957137"/>
          </a:xfrm>
          <a:prstGeom prst="rect">
            <a:avLst/>
          </a:prstGeom>
          <a:solidFill>
            <a:srgbClr val="060A24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02C3632-C874-4FE5-988C-668B6AA0FA2A}"/>
              </a:ext>
            </a:extLst>
          </p:cNvPr>
          <p:cNvSpPr/>
          <p:nvPr userDrawn="1"/>
        </p:nvSpPr>
        <p:spPr>
          <a:xfrm>
            <a:off x="6305328" y="7406"/>
            <a:ext cx="5902712" cy="1957137"/>
          </a:xfrm>
          <a:prstGeom prst="rect">
            <a:avLst/>
          </a:prstGeom>
          <a:solidFill>
            <a:srgbClr val="092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53F7420-6F97-420E-AB6D-7DCC48B44A70}"/>
              </a:ext>
            </a:extLst>
          </p:cNvPr>
          <p:cNvSpPr txBox="1"/>
          <p:nvPr userDrawn="1"/>
        </p:nvSpPr>
        <p:spPr>
          <a:xfrm>
            <a:off x="6529135" y="383248"/>
            <a:ext cx="5505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The world’s leading and comprehensive community of experts making location data more findable, accessible, interoperable and reusable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AA23890-AF8D-4846-8121-CDF7ADE81E24}"/>
              </a:ext>
            </a:extLst>
          </p:cNvPr>
          <p:cNvSpPr txBox="1"/>
          <p:nvPr userDrawn="1"/>
        </p:nvSpPr>
        <p:spPr>
          <a:xfrm>
            <a:off x="6935536" y="2226115"/>
            <a:ext cx="1845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ea typeface="MS PGothic" charset="-128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CEC0237-CA9B-459A-9D1C-A8F9952C7102}"/>
              </a:ext>
            </a:extLst>
          </p:cNvPr>
          <p:cNvSpPr txBox="1"/>
          <p:nvPr userDrawn="1"/>
        </p:nvSpPr>
        <p:spPr>
          <a:xfrm>
            <a:off x="6935535" y="3552272"/>
            <a:ext cx="2062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EA75ED4-BB99-419E-8740-98414831B88D}"/>
              </a:ext>
            </a:extLst>
          </p:cNvPr>
          <p:cNvSpPr txBox="1"/>
          <p:nvPr userDrawn="1"/>
        </p:nvSpPr>
        <p:spPr>
          <a:xfrm>
            <a:off x="6935535" y="4887785"/>
            <a:ext cx="3320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&amp; Academia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9274F26-6D78-4CF2-88B7-6D78A1FC647C}"/>
              </a:ext>
            </a:extLst>
          </p:cNvPr>
          <p:cNvSpPr txBox="1"/>
          <p:nvPr userDrawn="1"/>
        </p:nvSpPr>
        <p:spPr>
          <a:xfrm>
            <a:off x="611977" y="383248"/>
            <a:ext cx="5165947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400"/>
              </a:lnSpc>
            </a:pPr>
            <a:r>
              <a:rPr lang="en-US" sz="48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Who are our members?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36206074-9906-4596-A595-3DF70721DC35}"/>
              </a:ext>
            </a:extLst>
          </p:cNvPr>
          <p:cNvCxnSpPr>
            <a:cxnSpLocks/>
          </p:cNvCxnSpPr>
          <p:nvPr userDrawn="1"/>
        </p:nvCxnSpPr>
        <p:spPr>
          <a:xfrm flipV="1">
            <a:off x="5933937" y="433137"/>
            <a:ext cx="0" cy="113887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4D96724-508B-4C86-852C-9348DD865620}"/>
              </a:ext>
            </a:extLst>
          </p:cNvPr>
          <p:cNvSpPr txBox="1"/>
          <p:nvPr userDrawn="1"/>
        </p:nvSpPr>
        <p:spPr>
          <a:xfrm>
            <a:off x="6935536" y="2553019"/>
            <a:ext cx="4303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Business Development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Competitive Technical Advantage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Global; Brand Exposure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Funding for Innovation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0C99D9C-DBAE-4B78-81E3-45BAAFA88CC2}"/>
              </a:ext>
            </a:extLst>
          </p:cNvPr>
          <p:cNvSpPr txBox="1"/>
          <p:nvPr userDrawn="1"/>
        </p:nvSpPr>
        <p:spPr>
          <a:xfrm>
            <a:off x="6935535" y="3872411"/>
            <a:ext cx="51173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Innovation and Market Support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Trusted Advice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International Partnerships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Operational Policy, Support, and Certification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1A093A5-D3EC-45CD-A5FA-8B94D9CD9390}"/>
              </a:ext>
            </a:extLst>
          </p:cNvPr>
          <p:cNvSpPr txBox="1"/>
          <p:nvPr userDrawn="1"/>
        </p:nvSpPr>
        <p:spPr>
          <a:xfrm>
            <a:off x="6935535" y="5196997"/>
            <a:ext cx="3626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Applied Research Partners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Funding for Innovation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International Collaboration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Citations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54EBF67-3402-4B27-B109-22EF82CBAB31}"/>
              </a:ext>
            </a:extLst>
          </p:cNvPr>
          <p:cNvSpPr txBox="1"/>
          <p:nvPr userDrawn="1"/>
        </p:nvSpPr>
        <p:spPr>
          <a:xfrm>
            <a:off x="10550013" y="1218068"/>
            <a:ext cx="1478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OGC</a:t>
            </a:r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09B4A003-567F-484E-B389-DD6F5934C67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78552" y="2135917"/>
            <a:ext cx="450880" cy="450880"/>
          </a:xfrm>
          <a:prstGeom prst="rect">
            <a:avLst/>
          </a:prstGeom>
        </p:spPr>
      </p:pic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xmlns="" id="{D98627A3-9CDA-4281-8D00-48A0905A5D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91252" y="3423022"/>
            <a:ext cx="539998" cy="539998"/>
          </a:xfrm>
          <a:prstGeom prst="rect">
            <a:avLst/>
          </a:prstGeom>
        </p:spPr>
      </p:pic>
      <p:pic>
        <p:nvPicPr>
          <p:cNvPr id="27" name="Picture 26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E07B5C55-17C4-42B7-9E39-100E77B94CA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175750" y="4855060"/>
            <a:ext cx="393700" cy="3937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3D0596D-FDD8-4353-A183-BBC22A1D96E7}"/>
              </a:ext>
            </a:extLst>
          </p:cNvPr>
          <p:cNvSpPr txBox="1"/>
          <p:nvPr userDrawn="1"/>
        </p:nvSpPr>
        <p:spPr>
          <a:xfrm>
            <a:off x="10975609" y="6549164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2F2F2"/>
                </a:solidFill>
                <a:latin typeface="Lato" panose="020F0502020204030203" pitchFamily="34" charset="0"/>
              </a:rPr>
              <a:t>ogc.org  |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xmlns="" id="{18D1E095-E24B-4EAC-95AF-53F0C7758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4" name="Picture 33" descr="A picture containing building, drawing, window&#10;&#10;Description automatically generated">
            <a:extLst>
              <a:ext uri="{FF2B5EF4-FFF2-40B4-BE49-F238E27FC236}">
                <a16:creationId xmlns:a16="http://schemas.microsoft.com/office/drawing/2014/main" xmlns="" id="{9161A6E4-E812-4AB0-80D6-1D2E4164543A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16768" y="6517414"/>
            <a:ext cx="324582" cy="32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041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54190970-6525-44D3-9AE8-4614745807E8}"/>
              </a:ext>
            </a:extLst>
          </p:cNvPr>
          <p:cNvSpPr/>
          <p:nvPr userDrawn="1"/>
        </p:nvSpPr>
        <p:spPr>
          <a:xfrm>
            <a:off x="0" y="6147896"/>
            <a:ext cx="12192000" cy="429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building, outdoor, light, city&#10;&#10;Description automatically generated">
            <a:extLst>
              <a:ext uri="{FF2B5EF4-FFF2-40B4-BE49-F238E27FC236}">
                <a16:creationId xmlns:a16="http://schemas.microsoft.com/office/drawing/2014/main" xmlns="" id="{F66AB522-982A-4FA7-ACDF-5358F4032C6C}"/>
              </a:ext>
            </a:extLst>
          </p:cNvPr>
          <p:cNvPicPr>
            <a:picLocks/>
          </p:cNvPicPr>
          <p:nvPr userDrawn="1"/>
        </p:nvPicPr>
        <p:blipFill rotWithShape="1">
          <a:blip r:embed="rId4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6495059"/>
            <a:ext cx="12192000" cy="364077"/>
          </a:xfrm>
          <a:prstGeom prst="rect">
            <a:avLst/>
          </a:prstGeom>
        </p:spPr>
      </p:pic>
      <p:pic>
        <p:nvPicPr>
          <p:cNvPr id="7" name="Picture 6" descr="A picture containing building, outdoor, light, city&#10;&#10;Description automatically generated">
            <a:extLst>
              <a:ext uri="{FF2B5EF4-FFF2-40B4-BE49-F238E27FC236}">
                <a16:creationId xmlns:a16="http://schemas.microsoft.com/office/drawing/2014/main" xmlns="" id="{CED46392-1508-4C8D-9D6E-3A41BFC61F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alphaModFix amt="8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r="-448"/>
          <a:stretch/>
        </p:blipFill>
        <p:spPr>
          <a:xfrm>
            <a:off x="0" y="0"/>
            <a:ext cx="6096000" cy="61478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3F17066-E003-4E0F-B44B-7583D77BC76E}"/>
              </a:ext>
            </a:extLst>
          </p:cNvPr>
          <p:cNvSpPr txBox="1"/>
          <p:nvPr userDrawn="1"/>
        </p:nvSpPr>
        <p:spPr>
          <a:xfrm>
            <a:off x="6282388" y="290354"/>
            <a:ext cx="4259765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4800" b="1" dirty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Thank You!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A8F0087-078C-4D1E-A87E-2D4DB1EF4F3E}"/>
              </a:ext>
            </a:extLst>
          </p:cNvPr>
          <p:cNvCxnSpPr>
            <a:cxnSpLocks/>
          </p:cNvCxnSpPr>
          <p:nvPr userDrawn="1"/>
        </p:nvCxnSpPr>
        <p:spPr>
          <a:xfrm flipH="1">
            <a:off x="6403539" y="1063993"/>
            <a:ext cx="122795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920684B-B77A-4314-88F0-E06F6049CE6A}"/>
              </a:ext>
            </a:extLst>
          </p:cNvPr>
          <p:cNvSpPr txBox="1"/>
          <p:nvPr userDrawn="1"/>
        </p:nvSpPr>
        <p:spPr>
          <a:xfrm>
            <a:off x="171519" y="184151"/>
            <a:ext cx="1791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OGC</a:t>
            </a:r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1C20CE82-746C-42D6-A03A-EA776CC1FB4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661704" y="3096747"/>
            <a:ext cx="439378" cy="439378"/>
          </a:xfrm>
          <a:prstGeom prst="rect">
            <a:avLst/>
          </a:prstGeom>
        </p:spPr>
      </p:pic>
      <p:pic>
        <p:nvPicPr>
          <p:cNvPr id="19" name="Picture 18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xmlns="" id="{55F7A46D-C012-4930-9CC3-4FE49C3FFE9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661705" y="4374326"/>
            <a:ext cx="394259" cy="39425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13D5327-B18B-4464-8A47-5205408F1ABD}"/>
              </a:ext>
            </a:extLst>
          </p:cNvPr>
          <p:cNvSpPr txBox="1"/>
          <p:nvPr userDrawn="1"/>
        </p:nvSpPr>
        <p:spPr>
          <a:xfrm>
            <a:off x="10975609" y="6549164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2F2F2"/>
                </a:solidFill>
                <a:latin typeface="Lato" panose="020F0502020204030203" pitchFamily="34" charset="0"/>
              </a:rPr>
              <a:t>ogc.org  |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xmlns="" id="{B3DA7BAE-9FA0-459E-9E5B-50E1679AD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A picture containing building, drawing, window&#10;&#10;Description automatically generated">
            <a:extLst>
              <a:ext uri="{FF2B5EF4-FFF2-40B4-BE49-F238E27FC236}">
                <a16:creationId xmlns:a16="http://schemas.microsoft.com/office/drawing/2014/main" xmlns="" id="{20A3F6FC-0327-45A8-AAC3-6D612851F9F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16768" y="6517414"/>
            <a:ext cx="324582" cy="32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984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xternal.ogc.org/twiki_public/pub/CoveragesDWG/CoveragesBigPicture/ISO_19123-3_2021-09-01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264C0B-C210-8846-96A8-DCE006990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19123-3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ISO TC211 Big Picture &amp; Roadmap: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746035" y="1920240"/>
          <a:ext cx="9129486" cy="3320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949"/>
                <a:gridCol w="3608216"/>
                <a:gridCol w="4338321"/>
              </a:tblGrid>
              <a:tr h="54559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dirty="0"/>
                    </a:p>
                  </a:txBody>
                  <a:tcPr marL="90000" marR="90000" marT="90000" marB="90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C000"/>
                          </a:solidFill>
                        </a:rPr>
                        <a:t>Geometry/data model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 marL="90000" marR="90000" marT="90000" marB="90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CCECFF"/>
                          </a:solidFill>
                        </a:rPr>
                        <a:t>Function/processing model</a:t>
                      </a:r>
                      <a:endParaRPr lang="en-US" dirty="0">
                        <a:solidFill>
                          <a:srgbClr val="CCECFF"/>
                        </a:solidFill>
                      </a:endParaRPr>
                    </a:p>
                  </a:txBody>
                  <a:tcPr marL="90000" marR="90000" marT="90000" marB="90000">
                    <a:solidFill>
                      <a:schemeClr val="tx1"/>
                    </a:solidFill>
                  </a:tcPr>
                </a:tc>
              </a:tr>
              <a:tr h="138747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/>
                        <a:t>abstract</a:t>
                      </a:r>
                      <a:endParaRPr lang="en-US" b="1" dirty="0"/>
                    </a:p>
                  </a:txBody>
                  <a:tcPr marL="90000" marR="90000" marT="90000" marB="90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b="1" dirty="0" smtClean="0"/>
                        <a:t>19123-1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Coverage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Fundamentals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/>
                        <a:t>= </a:t>
                      </a:r>
                      <a:r>
                        <a:rPr lang="de-DE" i="1" dirty="0" smtClean="0"/>
                        <a:t>OGC Abstract Topic 6</a:t>
                      </a:r>
                      <a:endParaRPr lang="en-US" i="1" dirty="0"/>
                    </a:p>
                  </a:txBody>
                  <a:tcPr marL="90000" marR="90000" marT="90000" marB="9000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/>
                        <a:t>19123-3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/>
                        <a:t>Coverage Processing Fundamentals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/>
                        <a:t>is </a:t>
                      </a:r>
                      <a:r>
                        <a:rPr lang="de-DE" dirty="0" smtClean="0"/>
                        <a:t>derived from </a:t>
                      </a:r>
                      <a:r>
                        <a:rPr lang="de-DE" i="1" dirty="0" smtClean="0"/>
                        <a:t>OGC WCPS</a:t>
                      </a:r>
                      <a:endParaRPr lang="en-US" i="1" dirty="0"/>
                    </a:p>
                  </a:txBody>
                  <a:tcPr marL="90000" marR="90000" marT="90000" marB="90000">
                    <a:solidFill>
                      <a:srgbClr val="93D6FF"/>
                    </a:solidFill>
                  </a:tcPr>
                </a:tc>
              </a:tr>
              <a:tr h="138747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/>
                        <a:t>concrete</a:t>
                      </a:r>
                      <a:endParaRPr lang="en-US" b="1" dirty="0"/>
                    </a:p>
                  </a:txBody>
                  <a:tcPr marL="90000" marR="90000" marT="90000" marB="90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b="1" dirty="0" smtClean="0"/>
                        <a:t>19123-2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Coverage Implementation Schema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/>
                        <a:t>= </a:t>
                      </a:r>
                      <a:r>
                        <a:rPr lang="de-DE" i="1" dirty="0" smtClean="0"/>
                        <a:t>OGC CIS</a:t>
                      </a:r>
                      <a:endParaRPr lang="en-US" i="1" dirty="0"/>
                    </a:p>
                  </a:txBody>
                  <a:tcPr marL="90000" marR="90000" marT="90000" marB="90000">
                    <a:solidFill>
                      <a:srgbClr val="FFE8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/>
                        <a:t>19123-4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/>
                        <a:t>Coverage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smtClean="0"/>
                        <a:t>Services?</a:t>
                      </a:r>
                      <a:endParaRPr lang="de-DE" baseline="0" dirty="0" smtClean="0"/>
                    </a:p>
                  </a:txBody>
                  <a:tcPr marL="90000" marR="90000" marT="90000" marB="90000">
                    <a:solidFill>
                      <a:srgbClr val="D5EFFF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 bwMode="auto">
          <a:xfrm>
            <a:off x="9099723" y="2312534"/>
            <a:ext cx="2892713" cy="938666"/>
          </a:xfrm>
          <a:prstGeom prst="wedgeRoundRectCallout">
            <a:avLst>
              <a:gd name="adj1" fmla="val -139262"/>
              <a:gd name="adj2" fmla="val -10746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  <a:t>NWIP, </a:t>
            </a:r>
            <a:b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</a:b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  <a:t>agreed with JAG/OGC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9099723" y="4002843"/>
            <a:ext cx="2606607" cy="1021333"/>
          </a:xfrm>
          <a:prstGeom prst="wedgeRoundRectCallout">
            <a:avLst>
              <a:gd name="adj1" fmla="val -134365"/>
              <a:gd name="adj2" fmla="val -40433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  <a:t>Potentially, no activity planned yet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447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4106" y="1162838"/>
            <a:ext cx="11612673" cy="5055082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Abstract = conceptual processing model</a:t>
            </a:r>
          </a:p>
          <a:p>
            <a:pPr lvl="1"/>
            <a:r>
              <a:rPr lang="de-DE" dirty="0" smtClean="0"/>
              <a:t>Domain-specific language, centered on coverages</a:t>
            </a:r>
          </a:p>
          <a:p>
            <a:pPr lvl="1"/>
            <a:r>
              <a:rPr lang="de-DE" dirty="0" smtClean="0"/>
              <a:t>NOT programming language</a:t>
            </a:r>
          </a:p>
          <a:p>
            <a:pPr lvl="1"/>
            <a:r>
              <a:rPr lang="de-DE" dirty="0" smtClean="0"/>
              <a:t>NOT a service, rather allows service specs to easily explain functionality (not mandatory, though)</a:t>
            </a:r>
          </a:p>
          <a:p>
            <a:r>
              <a:rPr lang="de-DE" dirty="0" smtClean="0"/>
              <a:t>Goal: conceptual framework for concrete service specifications, in parallel to 19123-1 / AT6</a:t>
            </a:r>
          </a:p>
          <a:p>
            <a:r>
              <a:rPr lang="de-DE" dirty="0" smtClean="0"/>
              <a:t>WCPS a good starting point</a:t>
            </a:r>
          </a:p>
          <a:p>
            <a:pPr lvl="1"/>
            <a:r>
              <a:rPr lang="de-DE" dirty="0" smtClean="0"/>
              <a:t>Adopted, eg, by EU INSPIRE</a:t>
            </a:r>
          </a:p>
          <a:p>
            <a:pPr lvl="1"/>
            <a:r>
              <a:rPr lang="de-DE" dirty="0" smtClean="0"/>
              <a:t>But had to weed out pre-CIS legacy </a:t>
            </a:r>
            <a:r>
              <a:rPr lang="de-DE" dirty="0" smtClean="0">
                <a:latin typeface="Arial Narrow"/>
              </a:rPr>
              <a:t>→ </a:t>
            </a:r>
            <a:r>
              <a:rPr lang="de-DE" dirty="0" smtClean="0"/>
              <a:t>semantics based on 19123-1</a:t>
            </a:r>
          </a:p>
          <a:p>
            <a:r>
              <a:rPr lang="de-DE" dirty="0" smtClean="0"/>
              <a:t>Status: spec ready for ISO DIS ballot</a:t>
            </a:r>
          </a:p>
          <a:p>
            <a:pPr lvl="1"/>
            <a:r>
              <a:rPr lang="de-DE" dirty="0" smtClean="0">
                <a:hlinkClick r:id="rId2"/>
              </a:rPr>
              <a:t>https://external.ogc.org/twiki_public/pub/CoveragesDWG/CoveragesBigPicture/ISO_19123-3_2021-09-01.docx</a:t>
            </a:r>
            <a:endParaRPr lang="de-DE" dirty="0" smtClean="0"/>
          </a:p>
          <a:p>
            <a:r>
              <a:rPr lang="de-DE" dirty="0" smtClean="0"/>
              <a:t>As always: want to keep OGC + ISO in sync </a:t>
            </a:r>
            <a:r>
              <a:rPr lang="de-DE" dirty="0" smtClean="0">
                <a:latin typeface="Arial Narrow"/>
              </a:rPr>
              <a:t>→ </a:t>
            </a:r>
            <a:r>
              <a:rPr lang="de-DE" dirty="0" smtClean="0"/>
              <a:t>Abstract Spec as companion to AT6</a:t>
            </a:r>
          </a:p>
          <a:p>
            <a:pPr lvl="1"/>
            <a:endParaRPr lang="de-DE" dirty="0" smtClean="0"/>
          </a:p>
          <a:p>
            <a:endParaRPr lang="de-DE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9F7EA0-3F56-4C7E-9B2D-3423B3AF02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19123-3: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4106" y="1310640"/>
            <a:ext cx="11451494" cy="495251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>
                <a:ea typeface="MS PGothic" charset="-128"/>
              </a:rPr>
              <a:t>The Coverages.SWG </a:t>
            </a:r>
            <a:r>
              <a:rPr lang="en-US" dirty="0" smtClean="0">
                <a:solidFill>
                  <a:srgbClr val="092E5C"/>
                </a:solidFill>
                <a:latin typeface="Arial" charset="0"/>
              </a:rPr>
              <a:t>recommends that the OGC Technical Committee approve </a:t>
            </a:r>
            <a:r>
              <a:rPr lang="en-US" altLang="en-US" dirty="0" smtClean="0">
                <a:ea typeface="MS PGothic" charset="-128"/>
              </a:rPr>
              <a:t>considering ISO 19123-3 for adoption as an OGC Abstract Topic if &amp; when adopted by ISO.</a:t>
            </a:r>
          </a:p>
          <a:p>
            <a:pPr lvl="1"/>
            <a:r>
              <a:rPr lang="en-US" altLang="en-US" dirty="0" smtClean="0">
                <a:ea typeface="MS PGothic" charset="-128"/>
              </a:rPr>
              <a:t>Motion: Peter Baumann</a:t>
            </a:r>
          </a:p>
          <a:p>
            <a:pPr lvl="1"/>
            <a:r>
              <a:rPr lang="en-US" altLang="en-US" dirty="0" smtClean="0">
                <a:ea typeface="MS PGothic" charset="-128"/>
              </a:rPr>
              <a:t>Second: &lt;</a:t>
            </a:r>
            <a:r>
              <a:rPr lang="en-US" altLang="en-US" dirty="0" smtClean="0">
                <a:solidFill>
                  <a:schemeClr val="accent1"/>
                </a:solidFill>
                <a:ea typeface="MS PGothic" charset="-128"/>
              </a:rPr>
              <a:t>name of the person seconding the motion</a:t>
            </a:r>
            <a:r>
              <a:rPr lang="en-US" altLang="en-US" dirty="0" smtClean="0">
                <a:ea typeface="MS PGothic" charset="-128"/>
              </a:rPr>
              <a:t>&gt;</a:t>
            </a:r>
          </a:p>
          <a:p>
            <a:pPr lvl="1"/>
            <a:r>
              <a:rPr lang="en-US" altLang="en-US" dirty="0" smtClean="0">
                <a:ea typeface="MS PGothic" charset="-128"/>
              </a:rPr>
              <a:t>Discussion:</a:t>
            </a:r>
          </a:p>
          <a:p>
            <a:pPr lvl="1"/>
            <a:r>
              <a:rPr lang="en-US" altLang="en-US" dirty="0" smtClean="0">
                <a:solidFill>
                  <a:schemeClr val="accent1"/>
                </a:solidFill>
                <a:ea typeface="MS PGothic" charset="-128"/>
              </a:rPr>
              <a:t>If there is a hand vote, the results of the vote. Otherwise, the phrase</a:t>
            </a:r>
            <a:r>
              <a:rPr lang="en-US" altLang="en-US" dirty="0" smtClean="0">
                <a:ea typeface="MS PGothic" charset="-128"/>
              </a:rPr>
              <a:t> &lt;There was no objection to unanimous consent&gt; </a:t>
            </a:r>
            <a:r>
              <a:rPr lang="en-US" altLang="en-US" dirty="0" smtClean="0">
                <a:solidFill>
                  <a:schemeClr val="accent1"/>
                </a:solidFill>
                <a:ea typeface="MS PGothic" charset="-128"/>
              </a:rPr>
              <a:t>should be used</a:t>
            </a:r>
          </a:p>
          <a:p>
            <a:r>
              <a:rPr lang="de-DE" altLang="en-US" dirty="0" smtClean="0">
                <a:ea typeface="MS PGothic" charset="-128"/>
              </a:rPr>
              <a:t>19123-3 = Coverage Processing Fundamentals, companion to ISO 19123-1 / OGC AT6</a:t>
            </a:r>
          </a:p>
          <a:p>
            <a:r>
              <a:rPr lang="de-DE" altLang="en-US" dirty="0" smtClean="0">
                <a:ea typeface="MS PGothic" charset="-128"/>
              </a:rPr>
              <a:t>19123-3 spec agreed by TC211 WG6, </a:t>
            </a:r>
            <a:r>
              <a:rPr lang="en-US" altLang="en-US" dirty="0" smtClean="0">
                <a:ea typeface="MS PGothic" charset="-128"/>
              </a:rPr>
              <a:t>to be submitted for DIS ballot</a:t>
            </a:r>
          </a:p>
          <a:p>
            <a:endParaRPr lang="en-US" altLang="en-US" dirty="0">
              <a:ea typeface="MS PGothic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9F7EA0-3F56-4C7E-9B2D-3423B3AF02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Motion, </a:t>
            </a:r>
            <a:r>
              <a:rPr lang="de-DE" dirty="0" smtClean="0"/>
              <a:t>to </a:t>
            </a:r>
            <a:r>
              <a:rPr lang="de-DE" smtClean="0"/>
              <a:t>be proposed in 2 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What is OGC?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What do our members value?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ank Yo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12993</TotalTime>
  <Words>262</Words>
  <Application>Microsoft Office PowerPoint</Application>
  <PresentationFormat>Custom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1_Custom Design</vt:lpstr>
      <vt:lpstr>2_Custom Design</vt:lpstr>
      <vt:lpstr>1_Title Slide</vt:lpstr>
      <vt:lpstr>What is OGC?</vt:lpstr>
      <vt:lpstr>What do our members value?</vt:lpstr>
      <vt:lpstr>Thank You</vt:lpstr>
      <vt:lpstr>ISO 19123-3</vt:lpstr>
      <vt:lpstr>19123-3: Approach</vt:lpstr>
      <vt:lpstr>Motion, to be proposed in 2 weeks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Erick Felsey</dc:creator>
  <cp:lastModifiedBy>Peter Baumann</cp:lastModifiedBy>
  <cp:revision>169</cp:revision>
  <dcterms:created xsi:type="dcterms:W3CDTF">2020-04-17T22:01:33Z</dcterms:created>
  <dcterms:modified xsi:type="dcterms:W3CDTF">2021-09-02T08:57:28Z</dcterms:modified>
</cp:coreProperties>
</file>