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9" r:id="rId3"/>
    <p:sldId id="270" r:id="rId4"/>
    <p:sldId id="271" r:id="rId5"/>
    <p:sldId id="262" r:id="rId6"/>
    <p:sldId id="272" r:id="rId7"/>
    <p:sldId id="26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593"/>
  </p:normalViewPr>
  <p:slideViewPr>
    <p:cSldViewPr snapToGrid="0" snapToObjects="1">
      <p:cViewPr varScale="1">
        <p:scale>
          <a:sx n="58" d="100"/>
          <a:sy n="58" d="100"/>
        </p:scale>
        <p:origin x="47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1143000" y="685800"/>
            <a:ext cx="4572000" cy="3429000"/>
          </a:xfrm>
          <a:prstGeom prst="rect">
            <a:avLst/>
          </a:prstGeom>
        </p:spPr>
        <p:txBody>
          <a:bodyPr/>
          <a:lstStyle/>
          <a:p>
            <a:endParaRPr/>
          </a:p>
        </p:txBody>
      </p:sp>
      <p:sp>
        <p:nvSpPr>
          <p:cNvPr id="383" name="Shape 3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286935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growobservatory.or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growobservatory.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hyperlink" Target="http://growobservatory.or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hyperlink" Target="http://growobservatory.org"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growobservatory.or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Title of presentation"/>
          <p:cNvSpPr>
            <a:spLocks noGrp="1"/>
          </p:cNvSpPr>
          <p:nvPr>
            <p:ph type="body" sz="quarter" idx="13"/>
          </p:nvPr>
        </p:nvSpPr>
        <p:spPr>
          <a:xfrm>
            <a:off x="1774783" y="5805222"/>
            <a:ext cx="20834435" cy="1614489"/>
          </a:xfrm>
          <a:prstGeom prst="rect">
            <a:avLst/>
          </a:prstGeom>
        </p:spPr>
        <p:txBody>
          <a:bodyPr anchor="ctr">
            <a:spAutoFit/>
          </a:bodyPr>
          <a:lstStyle>
            <a:lvl1pPr>
              <a:defRPr sz="9600">
                <a:solidFill>
                  <a:srgbClr val="FFFFFF"/>
                </a:solidFill>
                <a:latin typeface="Montserrat-Regular"/>
                <a:ea typeface="Montserrat-Regular"/>
                <a:cs typeface="Montserrat-Regular"/>
                <a:sym typeface="Montserrat-Regular"/>
              </a:defRPr>
            </a:lvl1pPr>
          </a:lstStyle>
          <a:p>
            <a:r>
              <a:t>Title of presentation</a:t>
            </a:r>
          </a:p>
        </p:txBody>
      </p:sp>
      <p:sp>
        <p:nvSpPr>
          <p:cNvPr id="14" name="An introduction to"/>
          <p:cNvSpPr>
            <a:spLocks noGrp="1"/>
          </p:cNvSpPr>
          <p:nvPr>
            <p:ph type="body" sz="quarter" idx="14"/>
          </p:nvPr>
        </p:nvSpPr>
        <p:spPr>
          <a:xfrm>
            <a:off x="1774783" y="4907756"/>
            <a:ext cx="20834435" cy="1106489"/>
          </a:xfrm>
          <a:prstGeom prst="rect">
            <a:avLst/>
          </a:prstGeom>
        </p:spPr>
        <p:txBody>
          <a:bodyPr anchor="ctr">
            <a:spAutoFit/>
          </a:bodyPr>
          <a:lstStyle>
            <a:lvl1pPr>
              <a:defRPr sz="6400">
                <a:solidFill>
                  <a:srgbClr val="FFFFFF"/>
                </a:solidFill>
                <a:latin typeface="Courier Prime"/>
                <a:ea typeface="Courier Prime"/>
                <a:cs typeface="Courier Prime"/>
                <a:sym typeface="Courier Prime"/>
              </a:defRPr>
            </a:lvl1pPr>
          </a:lstStyle>
          <a:p>
            <a:r>
              <a:t>An introduction to</a:t>
            </a:r>
          </a:p>
        </p:txBody>
      </p:sp>
      <p:sp>
        <p:nvSpPr>
          <p:cNvPr id="15" name="Presenter"/>
          <p:cNvSpPr>
            <a:spLocks noGrp="1"/>
          </p:cNvSpPr>
          <p:nvPr>
            <p:ph type="body" sz="quarter" idx="15"/>
          </p:nvPr>
        </p:nvSpPr>
        <p:spPr>
          <a:xfrm>
            <a:off x="1774783" y="9939073"/>
            <a:ext cx="20834435" cy="865188"/>
          </a:xfrm>
          <a:prstGeom prst="rect">
            <a:avLst/>
          </a:prstGeom>
        </p:spPr>
        <p:txBody>
          <a:bodyPr anchor="ctr">
            <a:spAutoFit/>
          </a:bodyPr>
          <a:lstStyle>
            <a:lvl1pPr>
              <a:defRPr sz="4800">
                <a:solidFill>
                  <a:srgbClr val="FFFFFF"/>
                </a:solidFill>
                <a:latin typeface="Courier Prime"/>
                <a:ea typeface="Courier Prime"/>
                <a:cs typeface="Courier Prime"/>
                <a:sym typeface="Courier Prime"/>
              </a:defRPr>
            </a:lvl1pPr>
          </a:lstStyle>
          <a:p>
            <a:r>
              <a:t>Presenter</a:t>
            </a:r>
          </a:p>
        </p:txBody>
      </p:sp>
      <p:sp>
        <p:nvSpPr>
          <p:cNvPr id="16" name="Organisation"/>
          <p:cNvSpPr>
            <a:spLocks noGrp="1"/>
          </p:cNvSpPr>
          <p:nvPr>
            <p:ph type="body" sz="quarter" idx="16"/>
          </p:nvPr>
        </p:nvSpPr>
        <p:spPr>
          <a:xfrm>
            <a:off x="1774783" y="10768806"/>
            <a:ext cx="20834435" cy="865189"/>
          </a:xfrm>
          <a:prstGeom prst="rect">
            <a:avLst/>
          </a:prstGeom>
        </p:spPr>
        <p:txBody>
          <a:bodyPr anchor="ctr">
            <a:spAutoFit/>
          </a:bodyPr>
          <a:lstStyle>
            <a:lvl1pPr>
              <a:defRPr sz="4800" i="1">
                <a:solidFill>
                  <a:srgbClr val="FFFFFF"/>
                </a:solidFill>
                <a:latin typeface="Courier Prime"/>
                <a:ea typeface="Courier Prime"/>
                <a:cs typeface="Courier Prime"/>
                <a:sym typeface="Courier Prime"/>
              </a:defRPr>
            </a:lvl1pPr>
          </a:lstStyle>
          <a:p>
            <a:r>
              <a:t>Organisation</a:t>
            </a:r>
          </a:p>
        </p:txBody>
      </p:sp>
      <p:sp>
        <p:nvSpPr>
          <p:cNvPr id="17" name="Slide Number"/>
          <p:cNvSpPr>
            <a:spLocks noGrp="1"/>
          </p:cNvSpPr>
          <p:nvPr>
            <p:ph type="sldNum" sz="quarter" idx="2"/>
          </p:nvPr>
        </p:nvSpPr>
        <p:spPr>
          <a:xfrm>
            <a:off x="11913056" y="12395299"/>
            <a:ext cx="541814" cy="868505"/>
          </a:xfrm>
          <a:prstGeom prst="rect">
            <a:avLst/>
          </a:prstGeom>
        </p:spPr>
        <p:txBody>
          <a:bodyPr/>
          <a:lstStyle/>
          <a:p>
            <a:br>
              <a:rPr lang="en-GB" dirty="0"/>
            </a:br>
            <a:fld id="{86CB4B4D-7CA3-9044-876B-883B54F8677D}" type="slidenum">
              <a:rPr smtClean="0"/>
              <a:t>‹#›</a:t>
            </a:fld>
            <a:endParaRPr dirty="0"/>
          </a:p>
        </p:txBody>
      </p:sp>
      <p:sp>
        <p:nvSpPr>
          <p:cNvPr id="7" name="TextBox 6">
            <a:extLst>
              <a:ext uri="{FF2B5EF4-FFF2-40B4-BE49-F238E27FC236}">
                <a16:creationId xmlns:a16="http://schemas.microsoft.com/office/drawing/2014/main" id="{54C69650-5F5C-D84A-A7F9-526B7C1C5B65}"/>
              </a:ext>
            </a:extLst>
          </p:cNvPr>
          <p:cNvSpPr txBox="1"/>
          <p:nvPr userDrawn="1"/>
        </p:nvSpPr>
        <p:spPr>
          <a:xfrm>
            <a:off x="5522836" y="12215900"/>
            <a:ext cx="14875328" cy="11147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Karla" pitchFamily="2" charset="0"/>
                <a:ea typeface="Karla" pitchFamily="2" charset="0"/>
                <a:cs typeface="+mn-cs"/>
                <a:sym typeface="Helvetica Light"/>
              </a:rPr>
              <a:t>This project has received funding from the European Union’s Horizon 2020 research and innovation programme under grant agreement No 690199</a:t>
            </a:r>
          </a:p>
        </p:txBody>
      </p:sp>
      <p:pic>
        <p:nvPicPr>
          <p:cNvPr id="8" name="Picture 7">
            <a:extLst>
              <a:ext uri="{FF2B5EF4-FFF2-40B4-BE49-F238E27FC236}">
                <a16:creationId xmlns:a16="http://schemas.microsoft.com/office/drawing/2014/main" id="{6E72323C-3D3E-4E41-94D1-18128A2AC3E6}"/>
              </a:ext>
            </a:extLst>
          </p:cNvPr>
          <p:cNvPicPr>
            <a:picLocks noChangeAspect="1"/>
          </p:cNvPicPr>
          <p:nvPr userDrawn="1"/>
        </p:nvPicPr>
        <p:blipFill>
          <a:blip r:embed="rId2"/>
          <a:stretch>
            <a:fillRect/>
          </a:stretch>
        </p:blipFill>
        <p:spPr>
          <a:xfrm>
            <a:off x="3835756" y="12229910"/>
            <a:ext cx="1687080" cy="1100717"/>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dark">
    <p:spTree>
      <p:nvGrpSpPr>
        <p:cNvPr id="1" name=""/>
        <p:cNvGrpSpPr/>
        <p:nvPr/>
      </p:nvGrpSpPr>
      <p:grpSpPr>
        <a:xfrm>
          <a:off x="0" y="0"/>
          <a:ext cx="0" cy="0"/>
          <a:chOff x="0" y="0"/>
          <a:chExt cx="0" cy="0"/>
        </a:xfrm>
      </p:grpSpPr>
      <p:pic>
        <p:nvPicPr>
          <p:cNvPr id="187"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188"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1F7EB"/>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189"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sp>
        <p:nvSpPr>
          <p:cNvPr id="1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Gallery Dark">
    <p:spTree>
      <p:nvGrpSpPr>
        <p:cNvPr id="1" name=""/>
        <p:cNvGrpSpPr/>
        <p:nvPr/>
      </p:nvGrpSpPr>
      <p:grpSpPr>
        <a:xfrm>
          <a:off x="0" y="0"/>
          <a:ext cx="0" cy="0"/>
          <a:chOff x="0" y="0"/>
          <a:chExt cx="0" cy="0"/>
        </a:xfrm>
      </p:grpSpPr>
      <p:pic>
        <p:nvPicPr>
          <p:cNvPr id="197"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198"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1F7EB"/>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199"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sp>
        <p:nvSpPr>
          <p:cNvPr id="200" name="IMG_9198.jpg"/>
          <p:cNvSpPr>
            <a:spLocks noGrp="1"/>
          </p:cNvSpPr>
          <p:nvPr>
            <p:ph type="pic" sz="quarter" idx="14"/>
          </p:nvPr>
        </p:nvSpPr>
        <p:spPr>
          <a:xfrm>
            <a:off x="7376205" y="2550422"/>
            <a:ext cx="4473170" cy="8642351"/>
          </a:xfrm>
          <a:prstGeom prst="rect">
            <a:avLst/>
          </a:prstGeom>
        </p:spPr>
        <p:txBody>
          <a:bodyPr lIns="91439" tIns="45719" rIns="91439" bIns="45719">
            <a:noAutofit/>
          </a:bodyPr>
          <a:lstStyle/>
          <a:p>
            <a:endParaRPr/>
          </a:p>
        </p:txBody>
      </p:sp>
      <p:sp>
        <p:nvSpPr>
          <p:cNvPr id="201" name="IMG_5573.jpg"/>
          <p:cNvSpPr>
            <a:spLocks noGrp="1"/>
          </p:cNvSpPr>
          <p:nvPr>
            <p:ph type="pic" sz="quarter" idx="15"/>
          </p:nvPr>
        </p:nvSpPr>
        <p:spPr>
          <a:xfrm>
            <a:off x="12576175" y="2536827"/>
            <a:ext cx="4505595" cy="3941797"/>
          </a:xfrm>
          <a:prstGeom prst="rect">
            <a:avLst/>
          </a:prstGeom>
        </p:spPr>
        <p:txBody>
          <a:bodyPr lIns="91439" tIns="45719" rIns="91439" bIns="45719">
            <a:noAutofit/>
          </a:bodyPr>
          <a:lstStyle/>
          <a:p>
            <a:endParaRPr/>
          </a:p>
        </p:txBody>
      </p:sp>
      <p:sp>
        <p:nvSpPr>
          <p:cNvPr id="202" name="IMG_5475.jpg"/>
          <p:cNvSpPr>
            <a:spLocks noGrp="1"/>
          </p:cNvSpPr>
          <p:nvPr>
            <p:ph type="pic" sz="quarter" idx="16"/>
          </p:nvPr>
        </p:nvSpPr>
        <p:spPr>
          <a:xfrm>
            <a:off x="12576178" y="7237379"/>
            <a:ext cx="4505593" cy="3941797"/>
          </a:xfrm>
          <a:prstGeom prst="rect">
            <a:avLst/>
          </a:prstGeom>
        </p:spPr>
        <p:txBody>
          <a:bodyPr lIns="91439" tIns="45719" rIns="91439" bIns="45719">
            <a:noAutofit/>
          </a:bodyPr>
          <a:lstStyle/>
          <a:p>
            <a:endParaRPr/>
          </a:p>
        </p:txBody>
      </p:sp>
      <p:sp>
        <p:nvSpPr>
          <p:cNvPr id="203" name="IMG_5570.jpg"/>
          <p:cNvSpPr>
            <a:spLocks noGrp="1"/>
          </p:cNvSpPr>
          <p:nvPr>
            <p:ph type="pic" sz="quarter" idx="17"/>
          </p:nvPr>
        </p:nvSpPr>
        <p:spPr>
          <a:xfrm>
            <a:off x="17767033" y="2563915"/>
            <a:ext cx="4505593" cy="8615262"/>
          </a:xfrm>
          <a:prstGeom prst="rect">
            <a:avLst/>
          </a:prstGeom>
        </p:spPr>
        <p:txBody>
          <a:bodyPr lIns="91439" tIns="45719" rIns="91439" bIns="45719">
            <a:noAutofit/>
          </a:bodyPr>
          <a:lstStyle/>
          <a:p>
            <a:endParaRPr/>
          </a:p>
        </p:txBody>
      </p:sp>
      <p:sp>
        <p:nvSpPr>
          <p:cNvPr id="204" name="IMG_5438.jpg"/>
          <p:cNvSpPr>
            <a:spLocks noGrp="1"/>
          </p:cNvSpPr>
          <p:nvPr>
            <p:ph type="pic" sz="quarter" idx="18"/>
          </p:nvPr>
        </p:nvSpPr>
        <p:spPr>
          <a:xfrm>
            <a:off x="2176226" y="2536825"/>
            <a:ext cx="4473169" cy="8642351"/>
          </a:xfrm>
          <a:prstGeom prst="rect">
            <a:avLst/>
          </a:prstGeom>
        </p:spPr>
        <p:txBody>
          <a:bodyPr lIns="91439" tIns="45719" rIns="91439" bIns="45719">
            <a:noAutofit/>
          </a:bodyPr>
          <a:lstStyle/>
          <a:p>
            <a:endParaRPr/>
          </a:p>
        </p:txBody>
      </p:sp>
      <p:sp>
        <p:nvSpPr>
          <p:cNvPr id="205" name="Gallery title"/>
          <p:cNvSpPr>
            <a:spLocks noGrp="1"/>
          </p:cNvSpPr>
          <p:nvPr>
            <p:ph type="body" sz="quarter" idx="19"/>
          </p:nvPr>
        </p:nvSpPr>
        <p:spPr>
          <a:xfrm>
            <a:off x="5512461" y="1099712"/>
            <a:ext cx="13359078" cy="843757"/>
          </a:xfrm>
          <a:prstGeom prst="rect">
            <a:avLst/>
          </a:prstGeom>
        </p:spPr>
        <p:txBody>
          <a:bodyPr lIns="53578" tIns="53578" rIns="53578" bIns="53578">
            <a:spAutoFit/>
          </a:bodyPr>
          <a:lstStyle>
            <a:lvl1pPr defTabSz="684609">
              <a:defRPr sz="4800">
                <a:solidFill>
                  <a:srgbClr val="3AB649"/>
                </a:solidFill>
                <a:latin typeface="Montserrat-Regular"/>
                <a:ea typeface="Montserrat-Regular"/>
                <a:cs typeface="Montserrat-Regular"/>
                <a:sym typeface="Montserrat-Regular"/>
              </a:defRPr>
            </a:lvl1pPr>
          </a:lstStyle>
          <a:p>
            <a:r>
              <a:t>Gallery title</a:t>
            </a:r>
          </a:p>
        </p:txBody>
      </p:sp>
      <p:sp>
        <p:nvSpPr>
          <p:cNvPr id="20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Gallery Dark copy">
    <p:bg>
      <p:bgPr>
        <a:solidFill>
          <a:srgbClr val="F1F7EB"/>
        </a:solidFill>
        <a:effectLst/>
      </p:bgPr>
    </p:bg>
    <p:spTree>
      <p:nvGrpSpPr>
        <p:cNvPr id="1" name=""/>
        <p:cNvGrpSpPr/>
        <p:nvPr/>
      </p:nvGrpSpPr>
      <p:grpSpPr>
        <a:xfrm>
          <a:off x="0" y="0"/>
          <a:ext cx="0" cy="0"/>
          <a:chOff x="0" y="0"/>
          <a:chExt cx="0" cy="0"/>
        </a:xfrm>
      </p:grpSpPr>
      <p:sp>
        <p:nvSpPr>
          <p:cNvPr id="213" name="IMG_9198.jpg"/>
          <p:cNvSpPr>
            <a:spLocks noGrp="1"/>
          </p:cNvSpPr>
          <p:nvPr>
            <p:ph type="pic" sz="quarter" idx="13"/>
          </p:nvPr>
        </p:nvSpPr>
        <p:spPr>
          <a:xfrm>
            <a:off x="7376206" y="2550422"/>
            <a:ext cx="4473169" cy="8642351"/>
          </a:xfrm>
          <a:prstGeom prst="rect">
            <a:avLst/>
          </a:prstGeom>
        </p:spPr>
        <p:txBody>
          <a:bodyPr lIns="91439" tIns="45719" rIns="91439" bIns="45719">
            <a:noAutofit/>
          </a:bodyPr>
          <a:lstStyle/>
          <a:p>
            <a:endParaRPr/>
          </a:p>
        </p:txBody>
      </p:sp>
      <p:sp>
        <p:nvSpPr>
          <p:cNvPr id="214" name="IMG_5573.jpg"/>
          <p:cNvSpPr>
            <a:spLocks noGrp="1"/>
          </p:cNvSpPr>
          <p:nvPr>
            <p:ph type="pic" sz="quarter" idx="14"/>
          </p:nvPr>
        </p:nvSpPr>
        <p:spPr>
          <a:xfrm>
            <a:off x="12576175" y="2536827"/>
            <a:ext cx="4505595" cy="3941797"/>
          </a:xfrm>
          <a:prstGeom prst="rect">
            <a:avLst/>
          </a:prstGeom>
        </p:spPr>
        <p:txBody>
          <a:bodyPr lIns="91439" tIns="45719" rIns="91439" bIns="45719">
            <a:noAutofit/>
          </a:bodyPr>
          <a:lstStyle/>
          <a:p>
            <a:endParaRPr/>
          </a:p>
        </p:txBody>
      </p:sp>
      <p:sp>
        <p:nvSpPr>
          <p:cNvPr id="215" name="IMG_5475.jpg"/>
          <p:cNvSpPr>
            <a:spLocks noGrp="1"/>
          </p:cNvSpPr>
          <p:nvPr>
            <p:ph type="pic" sz="quarter" idx="15"/>
          </p:nvPr>
        </p:nvSpPr>
        <p:spPr>
          <a:xfrm>
            <a:off x="12576178" y="7237379"/>
            <a:ext cx="4505593" cy="3941797"/>
          </a:xfrm>
          <a:prstGeom prst="rect">
            <a:avLst/>
          </a:prstGeom>
        </p:spPr>
        <p:txBody>
          <a:bodyPr lIns="91439" tIns="45719" rIns="91439" bIns="45719">
            <a:noAutofit/>
          </a:bodyPr>
          <a:lstStyle/>
          <a:p>
            <a:endParaRPr/>
          </a:p>
        </p:txBody>
      </p:sp>
      <p:sp>
        <p:nvSpPr>
          <p:cNvPr id="216" name="IMG_5570.jpg"/>
          <p:cNvSpPr>
            <a:spLocks noGrp="1"/>
          </p:cNvSpPr>
          <p:nvPr>
            <p:ph type="pic" sz="quarter" idx="16"/>
          </p:nvPr>
        </p:nvSpPr>
        <p:spPr>
          <a:xfrm>
            <a:off x="17767033" y="2563915"/>
            <a:ext cx="4505593" cy="8615262"/>
          </a:xfrm>
          <a:prstGeom prst="rect">
            <a:avLst/>
          </a:prstGeom>
        </p:spPr>
        <p:txBody>
          <a:bodyPr lIns="91439" tIns="45719" rIns="91439" bIns="45719">
            <a:noAutofit/>
          </a:bodyPr>
          <a:lstStyle/>
          <a:p>
            <a:endParaRPr/>
          </a:p>
        </p:txBody>
      </p:sp>
      <p:sp>
        <p:nvSpPr>
          <p:cNvPr id="217" name="IMG_5438.jpg"/>
          <p:cNvSpPr>
            <a:spLocks noGrp="1"/>
          </p:cNvSpPr>
          <p:nvPr>
            <p:ph type="pic" sz="quarter" idx="17"/>
          </p:nvPr>
        </p:nvSpPr>
        <p:spPr>
          <a:xfrm>
            <a:off x="2176226" y="2536825"/>
            <a:ext cx="4473169" cy="8642351"/>
          </a:xfrm>
          <a:prstGeom prst="rect">
            <a:avLst/>
          </a:prstGeom>
        </p:spPr>
        <p:txBody>
          <a:bodyPr lIns="91439" tIns="45719" rIns="91439" bIns="45719">
            <a:noAutofit/>
          </a:bodyPr>
          <a:lstStyle/>
          <a:p>
            <a:endParaRPr/>
          </a:p>
        </p:txBody>
      </p:sp>
      <p:sp>
        <p:nvSpPr>
          <p:cNvPr id="218" name="Gallery title"/>
          <p:cNvSpPr>
            <a:spLocks noGrp="1"/>
          </p:cNvSpPr>
          <p:nvPr>
            <p:ph type="body" sz="quarter" idx="18"/>
          </p:nvPr>
        </p:nvSpPr>
        <p:spPr>
          <a:xfrm>
            <a:off x="5512461" y="1099712"/>
            <a:ext cx="13359078" cy="843757"/>
          </a:xfrm>
          <a:prstGeom prst="rect">
            <a:avLst/>
          </a:prstGeom>
        </p:spPr>
        <p:txBody>
          <a:bodyPr lIns="53578" tIns="53578" rIns="53578" bIns="53578">
            <a:spAutoFit/>
          </a:bodyPr>
          <a:lstStyle>
            <a:lvl1pPr defTabSz="684609">
              <a:defRPr sz="4800">
                <a:solidFill>
                  <a:srgbClr val="3AB649"/>
                </a:solidFill>
                <a:latin typeface="Montserrat-Regular"/>
                <a:ea typeface="Montserrat-Regular"/>
                <a:cs typeface="Montserrat-Regular"/>
                <a:sym typeface="Montserrat-Regular"/>
              </a:defRPr>
            </a:lvl1pPr>
          </a:lstStyle>
          <a:p>
            <a:r>
              <a:t>Gallery title</a:t>
            </a:r>
          </a:p>
        </p:txBody>
      </p:sp>
      <p:pic>
        <p:nvPicPr>
          <p:cNvPr id="219"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220"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221" name="Name of organisation"/>
          <p:cNvSpPr/>
          <p:nvPr/>
        </p:nvSpPr>
        <p:spPr>
          <a:xfrm>
            <a:off x="20745616" y="12601839"/>
            <a:ext cx="2914968"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2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offWhite copy 1">
    <p:spTree>
      <p:nvGrpSpPr>
        <p:cNvPr id="1" name=""/>
        <p:cNvGrpSpPr/>
        <p:nvPr/>
      </p:nvGrpSpPr>
      <p:grpSpPr>
        <a:xfrm>
          <a:off x="0" y="0"/>
          <a:ext cx="0" cy="0"/>
          <a:chOff x="0" y="0"/>
          <a:chExt cx="0" cy="0"/>
        </a:xfrm>
      </p:grpSpPr>
      <p:pic>
        <p:nvPicPr>
          <p:cNvPr id="229" name="green.jpg" descr="green.jpg"/>
          <p:cNvPicPr>
            <a:picLocks noChangeAspect="1"/>
          </p:cNvPicPr>
          <p:nvPr/>
        </p:nvPicPr>
        <p:blipFill>
          <a:blip r:embed="rId2">
            <a:extLst/>
          </a:blip>
          <a:stretch>
            <a:fillRect/>
          </a:stretch>
        </p:blipFill>
        <p:spPr>
          <a:xfrm>
            <a:off x="0" y="-1380308"/>
            <a:ext cx="24384000" cy="16476616"/>
          </a:xfrm>
          <a:prstGeom prst="rect">
            <a:avLst/>
          </a:prstGeom>
          <a:ln w="3175">
            <a:miter lim="400000"/>
          </a:ln>
        </p:spPr>
      </p:pic>
      <p:sp>
        <p:nvSpPr>
          <p:cNvPr id="230"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1F7EB"/>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231"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pic>
        <p:nvPicPr>
          <p:cNvPr id="232" name="pasted-image.pdf" descr="pasted-image.pdf"/>
          <p:cNvPicPr>
            <a:picLocks noChangeAspect="1"/>
          </p:cNvPicPr>
          <p:nvPr/>
        </p:nvPicPr>
        <p:blipFill>
          <a:blip r:embed="rId4">
            <a:extLst/>
          </a:blip>
          <a:stretch>
            <a:fillRect/>
          </a:stretch>
        </p:blipFill>
        <p:spPr>
          <a:xfrm>
            <a:off x="731882" y="12525485"/>
            <a:ext cx="584426" cy="586097"/>
          </a:xfrm>
          <a:prstGeom prst="rect">
            <a:avLst/>
          </a:prstGeom>
          <a:ln w="3175">
            <a:miter lim="400000"/>
          </a:ln>
        </p:spPr>
      </p:pic>
      <p:sp>
        <p:nvSpPr>
          <p:cNvPr id="2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1">
    <p:spTree>
      <p:nvGrpSpPr>
        <p:cNvPr id="1" name=""/>
        <p:cNvGrpSpPr/>
        <p:nvPr/>
      </p:nvGrpSpPr>
      <p:grpSpPr>
        <a:xfrm>
          <a:off x="0" y="0"/>
          <a:ext cx="0" cy="0"/>
          <a:chOff x="0" y="0"/>
          <a:chExt cx="0" cy="0"/>
        </a:xfrm>
      </p:grpSpPr>
      <p:sp>
        <p:nvSpPr>
          <p:cNvPr id="240" name="Image"/>
          <p:cNvSpPr>
            <a:spLocks noGrp="1"/>
          </p:cNvSpPr>
          <p:nvPr>
            <p:ph type="pic" idx="13"/>
          </p:nvPr>
        </p:nvSpPr>
        <p:spPr>
          <a:xfrm>
            <a:off x="12783942" y="-28635"/>
            <a:ext cx="11730572" cy="13773277"/>
          </a:xfrm>
          <a:prstGeom prst="rect">
            <a:avLst/>
          </a:prstGeom>
        </p:spPr>
        <p:txBody>
          <a:bodyPr lIns="91439" tIns="45719" rIns="91439" bIns="45719">
            <a:noAutofit/>
          </a:bodyPr>
          <a:lstStyle/>
          <a:p>
            <a:endParaRPr/>
          </a:p>
        </p:txBody>
      </p:sp>
      <p:grpSp>
        <p:nvGrpSpPr>
          <p:cNvPr id="243" name="Group"/>
          <p:cNvGrpSpPr/>
          <p:nvPr/>
        </p:nvGrpSpPr>
        <p:grpSpPr>
          <a:xfrm>
            <a:off x="-16934" y="-520410"/>
            <a:ext cx="13995407" cy="14608944"/>
            <a:chOff x="0" y="0"/>
            <a:chExt cx="13995405" cy="14608942"/>
          </a:xfrm>
        </p:grpSpPr>
        <p:pic>
          <p:nvPicPr>
            <p:cNvPr id="241" name="line.png" descr="line.png"/>
            <p:cNvPicPr>
              <a:picLocks noChangeAspect="1"/>
            </p:cNvPicPr>
            <p:nvPr/>
          </p:nvPicPr>
          <p:blipFill>
            <a:blip r:embed="rId2">
              <a:extLst/>
            </a:blip>
            <a:srcRect/>
            <a:stretch>
              <a:fillRect/>
            </a:stretch>
          </p:blipFill>
          <p:spPr>
            <a:xfrm rot="5400000" flipH="1">
              <a:off x="5334614" y="5795035"/>
              <a:ext cx="14455827" cy="2865755"/>
            </a:xfrm>
            <a:prstGeom prst="rect">
              <a:avLst/>
            </a:prstGeom>
            <a:ln w="3175" cap="flat">
              <a:noFill/>
              <a:miter lim="400000"/>
            </a:ln>
            <a:effectLst/>
          </p:spPr>
        </p:pic>
        <p:sp>
          <p:nvSpPr>
            <p:cNvPr id="242" name="Rectangle"/>
            <p:cNvSpPr/>
            <p:nvPr/>
          </p:nvSpPr>
          <p:spPr>
            <a:xfrm>
              <a:off x="0" y="486541"/>
              <a:ext cx="13461802" cy="14122401"/>
            </a:xfrm>
            <a:prstGeom prst="rect">
              <a:avLst/>
            </a:prstGeom>
            <a:solidFill>
              <a:srgbClr val="F1F7EB"/>
            </a:solidFill>
            <a:ln w="3175" cap="flat">
              <a:noFill/>
              <a:miter lim="400000"/>
            </a:ln>
            <a:effectLst/>
          </p:spPr>
          <p:txBody>
            <a:bodyPr wrap="square" lIns="64293" tIns="64293" rIns="64293" bIns="64293" numCol="1" anchor="ctr">
              <a:noAutofit/>
            </a:bodyPr>
            <a:lstStyle/>
            <a:p>
              <a:pPr>
                <a:defRPr sz="3000">
                  <a:solidFill>
                    <a:srgbClr val="FFFFFF"/>
                  </a:solidFill>
                </a:defRPr>
              </a:pPr>
              <a:endParaRPr/>
            </a:p>
          </p:txBody>
        </p:sp>
      </p:grpSp>
      <p:pic>
        <p:nvPicPr>
          <p:cNvPr id="244" name="pasted-image.pdf" descr="pasted-image.pdf"/>
          <p:cNvPicPr>
            <a:picLocks noChangeAspect="1"/>
          </p:cNvPicPr>
          <p:nvPr/>
        </p:nvPicPr>
        <p:blipFill>
          <a:blip r:embed="rId3">
            <a:extLst/>
          </a:blip>
          <a:stretch>
            <a:fillRect/>
          </a:stretch>
        </p:blipFill>
        <p:spPr>
          <a:xfrm>
            <a:off x="723415" y="12525485"/>
            <a:ext cx="601359" cy="586097"/>
          </a:xfrm>
          <a:prstGeom prst="rect">
            <a:avLst/>
          </a:prstGeom>
          <a:ln w="3175">
            <a:miter lim="400000"/>
          </a:ln>
        </p:spPr>
      </p:pic>
      <p:sp>
        <p:nvSpPr>
          <p:cNvPr id="245"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4"/>
              </a:defRPr>
            </a:lvl1pPr>
          </a:lstStyle>
          <a:p>
            <a:r>
              <a:rPr>
                <a:hlinkClick r:id="rId4"/>
              </a:rPr>
              <a:t>growobservatory.org</a:t>
            </a:r>
          </a:p>
        </p:txBody>
      </p:sp>
      <p:sp>
        <p:nvSpPr>
          <p:cNvPr id="246" name="Name of organisation"/>
          <p:cNvSpPr>
            <a:spLocks noGrp="1"/>
          </p:cNvSpPr>
          <p:nvPr>
            <p:ph type="body" sz="quarter" idx="14"/>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sp>
        <p:nvSpPr>
          <p:cNvPr id="247" name="This is a quote, about something, or perhaps an interesting point"/>
          <p:cNvSpPr>
            <a:spLocks noGrp="1"/>
          </p:cNvSpPr>
          <p:nvPr>
            <p:ph type="body" sz="quarter" idx="15"/>
          </p:nvPr>
        </p:nvSpPr>
        <p:spPr>
          <a:xfrm>
            <a:off x="2425946" y="5280422"/>
            <a:ext cx="9058541" cy="1974057"/>
          </a:xfrm>
          <a:prstGeom prst="rect">
            <a:avLst/>
          </a:prstGeom>
        </p:spPr>
        <p:txBody>
          <a:bodyPr lIns="53578" tIns="53578" rIns="53578" bIns="53578">
            <a:spAutoFit/>
          </a:bodyPr>
          <a:lstStyle>
            <a:lvl1pPr defTabSz="684609">
              <a:defRPr sz="4000" i="1">
                <a:solidFill>
                  <a:srgbClr val="171717"/>
                </a:solidFill>
                <a:latin typeface="Courier Prime"/>
                <a:ea typeface="Courier Prime"/>
                <a:cs typeface="Courier Prime"/>
                <a:sym typeface="Courier Prime"/>
              </a:defRPr>
            </a:lvl1pPr>
          </a:lstStyle>
          <a:p>
            <a:r>
              <a:t>This is a quote, about something, or perhaps an interesting point</a:t>
            </a:r>
          </a:p>
        </p:txBody>
      </p:sp>
      <p:sp>
        <p:nvSpPr>
          <p:cNvPr id="248" name="— Author"/>
          <p:cNvSpPr>
            <a:spLocks noGrp="1"/>
          </p:cNvSpPr>
          <p:nvPr>
            <p:ph type="body" sz="quarter" idx="16"/>
          </p:nvPr>
        </p:nvSpPr>
        <p:spPr>
          <a:xfrm>
            <a:off x="2425946" y="7972821"/>
            <a:ext cx="9058541" cy="653258"/>
          </a:xfrm>
          <a:prstGeom prst="rect">
            <a:avLst/>
          </a:prstGeom>
        </p:spPr>
        <p:txBody>
          <a:bodyPr lIns="53578" tIns="53578" rIns="53578" bIns="53578">
            <a:spAutoFit/>
          </a:bodyPr>
          <a:lstStyle>
            <a:lvl1pPr defTabSz="684609">
              <a:defRPr sz="3600">
                <a:solidFill>
                  <a:srgbClr val="171717"/>
                </a:solidFill>
                <a:latin typeface="Courier Prime"/>
                <a:ea typeface="Courier Prime"/>
                <a:cs typeface="Courier Prime"/>
                <a:sym typeface="Courier Prime"/>
              </a:defRPr>
            </a:lvl1pPr>
          </a:lstStyle>
          <a:p>
            <a:r>
              <a:t>— Author</a:t>
            </a:r>
          </a:p>
        </p:txBody>
      </p:sp>
      <p:sp>
        <p:nvSpPr>
          <p:cNvPr id="249" name="Quote title"/>
          <p:cNvSpPr>
            <a:spLocks noGrp="1"/>
          </p:cNvSpPr>
          <p:nvPr>
            <p:ph type="body" sz="quarter" idx="17"/>
          </p:nvPr>
        </p:nvSpPr>
        <p:spPr>
          <a:xfrm>
            <a:off x="2425946" y="3587088"/>
            <a:ext cx="9058541" cy="729457"/>
          </a:xfrm>
          <a:prstGeom prst="rect">
            <a:avLst/>
          </a:prstGeom>
        </p:spPr>
        <p:txBody>
          <a:bodyPr lIns="53578" tIns="53578" rIns="53578" bIns="53578">
            <a:spAutoFit/>
          </a:bodyPr>
          <a:lstStyle>
            <a:lvl1pPr defTabSz="684609">
              <a:defRPr sz="4000">
                <a:solidFill>
                  <a:srgbClr val="171717"/>
                </a:solidFill>
                <a:latin typeface="Montserrat-Regular"/>
                <a:ea typeface="Montserrat-Regular"/>
                <a:cs typeface="Montserrat-Regular"/>
                <a:sym typeface="Montserrat-Regular"/>
              </a:defRPr>
            </a:lvl1pPr>
          </a:lstStyle>
          <a:p>
            <a:r>
              <a:t>Quote title</a:t>
            </a:r>
          </a:p>
        </p:txBody>
      </p:sp>
      <p:sp>
        <p:nvSpPr>
          <p:cNvPr id="2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Quote 4">
    <p:spTree>
      <p:nvGrpSpPr>
        <p:cNvPr id="1" name=""/>
        <p:cNvGrpSpPr/>
        <p:nvPr/>
      </p:nvGrpSpPr>
      <p:grpSpPr>
        <a:xfrm>
          <a:off x="0" y="0"/>
          <a:ext cx="0" cy="0"/>
          <a:chOff x="0" y="0"/>
          <a:chExt cx="0" cy="0"/>
        </a:xfrm>
      </p:grpSpPr>
      <p:sp>
        <p:nvSpPr>
          <p:cNvPr id="285" name="Image"/>
          <p:cNvSpPr>
            <a:spLocks noGrp="1"/>
          </p:cNvSpPr>
          <p:nvPr>
            <p:ph type="pic" idx="13"/>
          </p:nvPr>
        </p:nvSpPr>
        <p:spPr>
          <a:xfrm>
            <a:off x="-46435" y="-127265"/>
            <a:ext cx="24476935" cy="13869021"/>
          </a:xfrm>
          <a:prstGeom prst="rect">
            <a:avLst/>
          </a:prstGeom>
        </p:spPr>
        <p:txBody>
          <a:bodyPr lIns="91439" tIns="45719" rIns="91439" bIns="45719">
            <a:noAutofit/>
          </a:bodyPr>
          <a:lstStyle/>
          <a:p>
            <a:endParaRPr/>
          </a:p>
        </p:txBody>
      </p:sp>
      <p:sp>
        <p:nvSpPr>
          <p:cNvPr id="286" name="Rectangle"/>
          <p:cNvSpPr/>
          <p:nvPr/>
        </p:nvSpPr>
        <p:spPr>
          <a:xfrm>
            <a:off x="1498666" y="1972667"/>
            <a:ext cx="21115735" cy="9770666"/>
          </a:xfrm>
          <a:prstGeom prst="rect">
            <a:avLst/>
          </a:prstGeom>
          <a:solidFill>
            <a:srgbClr val="F6FFF2"/>
          </a:solidFill>
          <a:ln w="12700">
            <a:miter lim="400000"/>
          </a:ln>
        </p:spPr>
        <p:txBody>
          <a:bodyPr lIns="64293" tIns="64293" rIns="64293" bIns="64293" anchor="ctr"/>
          <a:lstStyle/>
          <a:p>
            <a:pPr>
              <a:defRPr sz="3000">
                <a:solidFill>
                  <a:srgbClr val="FFFFFF"/>
                </a:solidFill>
              </a:defRPr>
            </a:pPr>
            <a:endParaRPr/>
          </a:p>
        </p:txBody>
      </p:sp>
      <p:sp>
        <p:nvSpPr>
          <p:cNvPr id="287"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FFFFF"/>
                </a:solidFill>
                <a:latin typeface="Montserrat-Regular"/>
                <a:ea typeface="Montserrat-Regular"/>
                <a:cs typeface="Montserrat-Regular"/>
                <a:sym typeface="Montserrat-Regular"/>
                <a:hlinkClick r:id="rId2"/>
              </a:defRPr>
            </a:lvl1pPr>
          </a:lstStyle>
          <a:p>
            <a:r>
              <a:rPr>
                <a:hlinkClick r:id="rId2"/>
              </a:rPr>
              <a:t>growobservatory.org</a:t>
            </a:r>
          </a:p>
        </p:txBody>
      </p:sp>
      <p:sp>
        <p:nvSpPr>
          <p:cNvPr id="288" name="Name of organisation"/>
          <p:cNvSpPr>
            <a:spLocks noGrp="1"/>
          </p:cNvSpPr>
          <p:nvPr>
            <p:ph type="body" sz="quarter" idx="14"/>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sp>
        <p:nvSpPr>
          <p:cNvPr id="289" name="This is a quote, about something, or perhaps an interesting point"/>
          <p:cNvSpPr>
            <a:spLocks noGrp="1"/>
          </p:cNvSpPr>
          <p:nvPr>
            <p:ph type="body" sz="quarter" idx="15"/>
          </p:nvPr>
        </p:nvSpPr>
        <p:spPr>
          <a:xfrm>
            <a:off x="3374478" y="5597359"/>
            <a:ext cx="17084412" cy="2062957"/>
          </a:xfrm>
          <a:prstGeom prst="rect">
            <a:avLst/>
          </a:prstGeom>
        </p:spPr>
        <p:txBody>
          <a:bodyPr lIns="53578" tIns="53578" rIns="53578" bIns="53578">
            <a:spAutoFit/>
          </a:bodyPr>
          <a:lstStyle>
            <a:lvl1pPr defTabSz="684609">
              <a:defRPr sz="6400" i="1">
                <a:solidFill>
                  <a:srgbClr val="292929"/>
                </a:solidFill>
                <a:latin typeface="Courier Prime"/>
                <a:ea typeface="Courier Prime"/>
                <a:cs typeface="Courier Prime"/>
                <a:sym typeface="Courier Prime"/>
              </a:defRPr>
            </a:lvl1pPr>
          </a:lstStyle>
          <a:p>
            <a:r>
              <a:t>This is a quote, about something, or perhaps an interesting point</a:t>
            </a:r>
          </a:p>
        </p:txBody>
      </p:sp>
      <p:sp>
        <p:nvSpPr>
          <p:cNvPr id="290" name="Some more details about the point above"/>
          <p:cNvSpPr>
            <a:spLocks noGrp="1"/>
          </p:cNvSpPr>
          <p:nvPr>
            <p:ph type="body" sz="quarter" idx="16"/>
          </p:nvPr>
        </p:nvSpPr>
        <p:spPr>
          <a:xfrm>
            <a:off x="2899750" y="9512630"/>
            <a:ext cx="18033869" cy="462757"/>
          </a:xfrm>
          <a:prstGeom prst="rect">
            <a:avLst/>
          </a:prstGeom>
        </p:spPr>
        <p:txBody>
          <a:bodyPr lIns="53578" tIns="53578" rIns="53578" bIns="53578">
            <a:spAutoFit/>
          </a:bodyPr>
          <a:lstStyle>
            <a:lvl1pPr defTabSz="684609">
              <a:defRPr sz="2400">
                <a:solidFill>
                  <a:srgbClr val="292929"/>
                </a:solidFill>
                <a:latin typeface="Karla"/>
                <a:ea typeface="Karla"/>
                <a:cs typeface="Karla"/>
                <a:sym typeface="Karla"/>
              </a:defRPr>
            </a:lvl1pPr>
          </a:lstStyle>
          <a:p>
            <a:r>
              <a:t>Some more details about the point above</a:t>
            </a:r>
          </a:p>
        </p:txBody>
      </p:sp>
      <p:sp>
        <p:nvSpPr>
          <p:cNvPr id="291" name="Quote title"/>
          <p:cNvSpPr>
            <a:spLocks noGrp="1"/>
          </p:cNvSpPr>
          <p:nvPr>
            <p:ph type="body" sz="quarter" idx="17"/>
          </p:nvPr>
        </p:nvSpPr>
        <p:spPr>
          <a:xfrm>
            <a:off x="5512461" y="3079088"/>
            <a:ext cx="13359078" cy="665958"/>
          </a:xfrm>
          <a:prstGeom prst="rect">
            <a:avLst/>
          </a:prstGeom>
        </p:spPr>
        <p:txBody>
          <a:bodyPr lIns="53578" tIns="53578" rIns="53578" bIns="53578">
            <a:spAutoFit/>
          </a:bodyPr>
          <a:lstStyle>
            <a:lvl1pPr defTabSz="684609">
              <a:defRPr sz="3600">
                <a:solidFill>
                  <a:srgbClr val="292929"/>
                </a:solidFill>
                <a:latin typeface="Montserrat-Regular"/>
                <a:ea typeface="Montserrat-Regular"/>
                <a:cs typeface="Montserrat-Regular"/>
                <a:sym typeface="Montserrat-Regular"/>
              </a:defRPr>
            </a:lvl1pPr>
          </a:lstStyle>
          <a:p>
            <a:r>
              <a:t>Quote title</a:t>
            </a:r>
          </a:p>
        </p:txBody>
      </p:sp>
      <p:pic>
        <p:nvPicPr>
          <p:cNvPr id="292" name="pasted-image.pdf" descr="pasted-image.pdf"/>
          <p:cNvPicPr>
            <a:picLocks noChangeAspect="1"/>
          </p:cNvPicPr>
          <p:nvPr/>
        </p:nvPicPr>
        <p:blipFill>
          <a:blip r:embed="rId3">
            <a:extLst/>
          </a:blip>
          <a:stretch>
            <a:fillRect/>
          </a:stretch>
        </p:blipFill>
        <p:spPr>
          <a:xfrm>
            <a:off x="731882" y="12525485"/>
            <a:ext cx="584426" cy="586097"/>
          </a:xfrm>
          <a:prstGeom prst="rect">
            <a:avLst/>
          </a:prstGeom>
          <a:ln w="3175">
            <a:miter lim="400000"/>
          </a:ln>
        </p:spPr>
      </p:pic>
      <p:sp>
        <p:nvSpPr>
          <p:cNvPr id="29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ervices copy">
    <p:bg>
      <p:bgPr>
        <a:solidFill>
          <a:srgbClr val="FFFFFF"/>
        </a:solidFill>
        <a:effectLst/>
      </p:bgPr>
    </p:bg>
    <p:spTree>
      <p:nvGrpSpPr>
        <p:cNvPr id="1" name=""/>
        <p:cNvGrpSpPr/>
        <p:nvPr/>
      </p:nvGrpSpPr>
      <p:grpSpPr>
        <a:xfrm>
          <a:off x="0" y="0"/>
          <a:ext cx="0" cy="0"/>
          <a:chOff x="0" y="0"/>
          <a:chExt cx="0" cy="0"/>
        </a:xfrm>
      </p:grpSpPr>
      <p:pic>
        <p:nvPicPr>
          <p:cNvPr id="324" name="dot.png" descr="dot.png"/>
          <p:cNvPicPr>
            <a:picLocks noChangeAspect="1"/>
          </p:cNvPicPr>
          <p:nvPr/>
        </p:nvPicPr>
        <p:blipFill>
          <a:blip r:embed="rId2">
            <a:extLst/>
          </a:blip>
          <a:srcRect/>
          <a:stretch>
            <a:fillRect/>
          </a:stretch>
        </p:blipFill>
        <p:spPr>
          <a:xfrm>
            <a:off x="13114843" y="2230834"/>
            <a:ext cx="2096016" cy="2116976"/>
          </a:xfrm>
          <a:prstGeom prst="rect">
            <a:avLst/>
          </a:prstGeom>
          <a:ln w="3175">
            <a:miter lim="400000"/>
          </a:ln>
        </p:spPr>
      </p:pic>
      <p:pic>
        <p:nvPicPr>
          <p:cNvPr id="325" name="pasted-image.pdf" descr="pasted-image.pdf"/>
          <p:cNvPicPr>
            <a:picLocks noChangeAspect="1"/>
          </p:cNvPicPr>
          <p:nvPr/>
        </p:nvPicPr>
        <p:blipFill>
          <a:blip r:embed="rId3">
            <a:extLst/>
          </a:blip>
          <a:stretch>
            <a:fillRect/>
          </a:stretch>
        </p:blipFill>
        <p:spPr>
          <a:xfrm>
            <a:off x="723415" y="12525485"/>
            <a:ext cx="601359" cy="586097"/>
          </a:xfrm>
          <a:prstGeom prst="rect">
            <a:avLst/>
          </a:prstGeom>
          <a:ln w="3175">
            <a:miter lim="400000"/>
          </a:ln>
        </p:spPr>
      </p:pic>
      <p:sp>
        <p:nvSpPr>
          <p:cNvPr id="326"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4"/>
              </a:defRPr>
            </a:lvl1pPr>
          </a:lstStyle>
          <a:p>
            <a:r>
              <a:rPr>
                <a:hlinkClick r:id="rId4"/>
              </a:rPr>
              <a:t>growobservatory.org</a:t>
            </a:r>
          </a:p>
        </p:txBody>
      </p:sp>
      <p:sp>
        <p:nvSpPr>
          <p:cNvPr id="327"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328" name="The MOOC"/>
          <p:cNvSpPr>
            <a:spLocks noGrp="1"/>
          </p:cNvSpPr>
          <p:nvPr>
            <p:ph type="body" sz="quarter" idx="14"/>
          </p:nvPr>
        </p:nvSpPr>
        <p:spPr>
          <a:xfrm>
            <a:off x="16462375" y="2022505"/>
            <a:ext cx="3832361" cy="558801"/>
          </a:xfrm>
          <a:prstGeom prst="rect">
            <a:avLst/>
          </a:prstGeom>
        </p:spPr>
        <p:txBody>
          <a:bodyPr lIns="0" tIns="0" rIns="0" bIns="0">
            <a:spAutoFit/>
          </a:bodyPr>
          <a:lstStyle>
            <a:lvl1pPr algn="l" defTabSz="1828800">
              <a:defRPr sz="3600">
                <a:solidFill>
                  <a:srgbClr val="1F2025"/>
                </a:solidFill>
                <a:latin typeface="Montserrat-Regular"/>
                <a:ea typeface="Montserrat-Regular"/>
                <a:cs typeface="Montserrat-Regular"/>
                <a:sym typeface="Montserrat-Regular"/>
              </a:defRPr>
            </a:lvl1pPr>
          </a:lstStyle>
          <a:p>
            <a:r>
              <a:t>The MOOC</a:t>
            </a:r>
          </a:p>
        </p:txBody>
      </p:sp>
      <p:sp>
        <p:nvSpPr>
          <p:cNvPr id="329" name="Maecenas faucibus mollis interdum. Nullam id dolor id nibh ultricies vehicula ut id elit. Nulla vitae elit libero, a pharetra augue. Vivamus sagittis lacus vel augue laoreet rutrum faucibus dolor auctor."/>
          <p:cNvSpPr>
            <a:spLocks noGrp="1"/>
          </p:cNvSpPr>
          <p:nvPr>
            <p:ph type="body" sz="quarter" idx="15"/>
          </p:nvPr>
        </p:nvSpPr>
        <p:spPr>
          <a:xfrm>
            <a:off x="16462375" y="2933669"/>
            <a:ext cx="6405897" cy="1387476"/>
          </a:xfrm>
          <a:prstGeom prst="rect">
            <a:avLst/>
          </a:prstGeom>
        </p:spPr>
        <p:txBody>
          <a:bodyPr lIns="0" tIns="0" rIns="0" bIns="0">
            <a:spAutoFit/>
          </a:bodyPr>
          <a:lstStyle>
            <a:lvl1pPr algn="l" defTabSz="1828800">
              <a:lnSpc>
                <a:spcPct val="125000"/>
              </a:lnSpc>
              <a:defRPr sz="20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sp>
        <p:nvSpPr>
          <p:cNvPr id="330" name="Learning…"/>
          <p:cNvSpPr/>
          <p:nvPr/>
        </p:nvSpPr>
        <p:spPr>
          <a:xfrm>
            <a:off x="1516194" y="5032150"/>
            <a:ext cx="9701545" cy="3078957"/>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p>
            <a:pPr algn="l" defTabSz="684609">
              <a:defRPr sz="9600">
                <a:solidFill>
                  <a:srgbClr val="292929"/>
                </a:solidFill>
                <a:latin typeface="Montserrat-Regular"/>
                <a:ea typeface="Montserrat-Regular"/>
                <a:cs typeface="Montserrat-Regular"/>
                <a:sym typeface="Montserrat-Regular"/>
              </a:defRPr>
            </a:pPr>
            <a:r>
              <a:t>Learning</a:t>
            </a:r>
          </a:p>
          <a:p>
            <a:pPr algn="l" defTabSz="684609">
              <a:defRPr sz="9600">
                <a:solidFill>
                  <a:srgbClr val="292929"/>
                </a:solidFill>
                <a:latin typeface="Montserrat-Regular"/>
                <a:ea typeface="Montserrat-Regular"/>
                <a:cs typeface="Montserrat-Regular"/>
                <a:sym typeface="Montserrat-Regular"/>
              </a:defRPr>
            </a:pPr>
            <a:r>
              <a:t>Platforms</a:t>
            </a:r>
          </a:p>
        </p:txBody>
      </p:sp>
      <p:sp>
        <p:nvSpPr>
          <p:cNvPr id="331" name="Section name"/>
          <p:cNvSpPr/>
          <p:nvPr/>
        </p:nvSpPr>
        <p:spPr>
          <a:xfrm>
            <a:off x="1591733" y="1881783"/>
            <a:ext cx="3044032" cy="589758"/>
          </a:xfrm>
          <a:prstGeom prst="rect">
            <a:avLst/>
          </a:prstGeom>
          <a:ln w="3175">
            <a:miter lim="400000"/>
          </a:ln>
          <a:extLst>
            <a:ext uri="{C572A759-6A51-4108-AA02-DFA0A04FC94B}">
              <ma14:wrappingTextBoxFlag xmlns="" xmlns:ma14="http://schemas.microsoft.com/office/mac/drawingml/2011/main" val="1"/>
            </a:ext>
          </a:extLst>
        </p:spPr>
        <p:txBody>
          <a:bodyPr wrap="none" lIns="53578" tIns="53578" rIns="53578" bIns="53578">
            <a:spAutoFit/>
          </a:bodyPr>
          <a:lstStyle>
            <a:lvl1pPr algn="l" defTabSz="684609">
              <a:defRPr sz="3200">
                <a:solidFill>
                  <a:srgbClr val="292929"/>
                </a:solidFill>
                <a:latin typeface="Courier Prime"/>
                <a:ea typeface="Courier Prime"/>
                <a:cs typeface="Courier Prime"/>
                <a:sym typeface="Courier Prime"/>
              </a:defRPr>
            </a:lvl1pPr>
          </a:lstStyle>
          <a:p>
            <a:r>
              <a:t>Section name</a:t>
            </a:r>
          </a:p>
        </p:txBody>
      </p:sp>
      <p:sp>
        <p:nvSpPr>
          <p:cNvPr id="332" name="1"/>
          <p:cNvSpPr/>
          <p:nvPr/>
        </p:nvSpPr>
        <p:spPr>
          <a:xfrm>
            <a:off x="13579219" y="2740421"/>
            <a:ext cx="1167145" cy="1097758"/>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6400">
                <a:solidFill>
                  <a:srgbClr val="FFFFFF"/>
                </a:solidFill>
                <a:latin typeface="Montserrat-Regular"/>
                <a:ea typeface="Montserrat-Regular"/>
                <a:cs typeface="Montserrat-Regular"/>
                <a:sym typeface="Montserrat-Regular"/>
              </a:defRPr>
            </a:lvl1pPr>
          </a:lstStyle>
          <a:p>
            <a:r>
              <a:t>1</a:t>
            </a:r>
          </a:p>
        </p:txBody>
      </p:sp>
      <p:pic>
        <p:nvPicPr>
          <p:cNvPr id="333" name="dot.png" descr="dot.png"/>
          <p:cNvPicPr>
            <a:picLocks noChangeAspect="1"/>
          </p:cNvPicPr>
          <p:nvPr/>
        </p:nvPicPr>
        <p:blipFill>
          <a:blip r:embed="rId2">
            <a:extLst/>
          </a:blip>
          <a:srcRect/>
          <a:stretch>
            <a:fillRect/>
          </a:stretch>
        </p:blipFill>
        <p:spPr>
          <a:xfrm>
            <a:off x="13114842" y="5636598"/>
            <a:ext cx="2096016" cy="2116976"/>
          </a:xfrm>
          <a:prstGeom prst="rect">
            <a:avLst/>
          </a:prstGeom>
          <a:ln w="3175">
            <a:miter lim="400000"/>
          </a:ln>
        </p:spPr>
      </p:pic>
      <p:sp>
        <p:nvSpPr>
          <p:cNvPr id="334" name="The MOOC"/>
          <p:cNvSpPr/>
          <p:nvPr/>
        </p:nvSpPr>
        <p:spPr>
          <a:xfrm>
            <a:off x="16462376" y="5428270"/>
            <a:ext cx="3832361" cy="558801"/>
          </a:xfrm>
          <a:prstGeom prst="rect">
            <a:avLst/>
          </a:prstGeom>
          <a:ln w="3175">
            <a:miter lim="400000"/>
          </a:ln>
          <a:extLst>
            <a:ext uri="{C572A759-6A51-4108-AA02-DFA0A04FC94B}">
              <ma14:wrappingTextBoxFlag xmlns="" xmlns:ma14="http://schemas.microsoft.com/office/mac/drawingml/2011/main" val="1"/>
            </a:ext>
          </a:extLst>
        </p:spPr>
        <p:txBody>
          <a:bodyPr lIns="0" tIns="0" rIns="0" bIns="0">
            <a:spAutoFit/>
          </a:bodyPr>
          <a:lstStyle>
            <a:lvl1pPr algn="l" defTabSz="1828800">
              <a:defRPr sz="3600">
                <a:solidFill>
                  <a:srgbClr val="1F2025"/>
                </a:solidFill>
                <a:latin typeface="Montserrat-Regular"/>
                <a:ea typeface="Montserrat-Regular"/>
                <a:cs typeface="Montserrat-Regular"/>
                <a:sym typeface="Montserrat-Regular"/>
              </a:defRPr>
            </a:lvl1pPr>
          </a:lstStyle>
          <a:p>
            <a:r>
              <a:t>The MOOC</a:t>
            </a:r>
          </a:p>
        </p:txBody>
      </p:sp>
      <p:sp>
        <p:nvSpPr>
          <p:cNvPr id="335" name="Maecenas faucibus mollis interdum. Nullam id dolor id nibh ultricies vehicula ut id elit. Nulla vitae elit libero, a pharetra augue. Vivamus sagittis lacus vel augue laoreet rutrum faucibus dolor auctor."/>
          <p:cNvSpPr/>
          <p:nvPr/>
        </p:nvSpPr>
        <p:spPr>
          <a:xfrm>
            <a:off x="16462376" y="6339433"/>
            <a:ext cx="6405897" cy="1387476"/>
          </a:xfrm>
          <a:prstGeom prst="rect">
            <a:avLst/>
          </a:prstGeom>
          <a:ln w="3175">
            <a:miter lim="400000"/>
          </a:ln>
          <a:extLst>
            <a:ext uri="{C572A759-6A51-4108-AA02-DFA0A04FC94B}">
              <ma14:wrappingTextBoxFlag xmlns="" xmlns:ma14="http://schemas.microsoft.com/office/mac/drawingml/2011/main" val="1"/>
            </a:ext>
          </a:extLst>
        </p:spPr>
        <p:txBody>
          <a:bodyPr lIns="0" tIns="0" rIns="0" bIns="0">
            <a:spAutoFit/>
          </a:bodyPr>
          <a:lstStyle>
            <a:lvl1pPr algn="l" defTabSz="1828800">
              <a:lnSpc>
                <a:spcPct val="125000"/>
              </a:lnSpc>
              <a:defRPr sz="20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sp>
        <p:nvSpPr>
          <p:cNvPr id="336" name="2"/>
          <p:cNvSpPr/>
          <p:nvPr/>
        </p:nvSpPr>
        <p:spPr>
          <a:xfrm>
            <a:off x="13579219" y="6146186"/>
            <a:ext cx="1167144" cy="1097757"/>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6400">
                <a:solidFill>
                  <a:srgbClr val="FFFFFF"/>
                </a:solidFill>
                <a:latin typeface="Montserrat-Regular"/>
                <a:ea typeface="Montserrat-Regular"/>
                <a:cs typeface="Montserrat-Regular"/>
                <a:sym typeface="Montserrat-Regular"/>
              </a:defRPr>
            </a:lvl1pPr>
          </a:lstStyle>
          <a:p>
            <a:r>
              <a:t>2</a:t>
            </a:r>
          </a:p>
        </p:txBody>
      </p:sp>
      <p:pic>
        <p:nvPicPr>
          <p:cNvPr id="337" name="dot.png" descr="dot.png"/>
          <p:cNvPicPr>
            <a:picLocks noChangeAspect="1"/>
          </p:cNvPicPr>
          <p:nvPr/>
        </p:nvPicPr>
        <p:blipFill>
          <a:blip r:embed="rId2">
            <a:extLst/>
          </a:blip>
          <a:srcRect/>
          <a:stretch>
            <a:fillRect/>
          </a:stretch>
        </p:blipFill>
        <p:spPr>
          <a:xfrm>
            <a:off x="13114842" y="9343622"/>
            <a:ext cx="2096016" cy="2116976"/>
          </a:xfrm>
          <a:prstGeom prst="rect">
            <a:avLst/>
          </a:prstGeom>
          <a:ln w="3175">
            <a:miter lim="400000"/>
          </a:ln>
        </p:spPr>
      </p:pic>
      <p:sp>
        <p:nvSpPr>
          <p:cNvPr id="338" name="The MOOC"/>
          <p:cNvSpPr/>
          <p:nvPr/>
        </p:nvSpPr>
        <p:spPr>
          <a:xfrm>
            <a:off x="16462376" y="9135294"/>
            <a:ext cx="3832361" cy="558801"/>
          </a:xfrm>
          <a:prstGeom prst="rect">
            <a:avLst/>
          </a:prstGeom>
          <a:ln w="3175">
            <a:miter lim="400000"/>
          </a:ln>
          <a:extLst>
            <a:ext uri="{C572A759-6A51-4108-AA02-DFA0A04FC94B}">
              <ma14:wrappingTextBoxFlag xmlns="" xmlns:ma14="http://schemas.microsoft.com/office/mac/drawingml/2011/main" val="1"/>
            </a:ext>
          </a:extLst>
        </p:spPr>
        <p:txBody>
          <a:bodyPr lIns="0" tIns="0" rIns="0" bIns="0">
            <a:spAutoFit/>
          </a:bodyPr>
          <a:lstStyle>
            <a:lvl1pPr algn="l" defTabSz="1828800">
              <a:defRPr sz="3600">
                <a:solidFill>
                  <a:srgbClr val="1F2025"/>
                </a:solidFill>
                <a:latin typeface="Montserrat-Regular"/>
                <a:ea typeface="Montserrat-Regular"/>
                <a:cs typeface="Montserrat-Regular"/>
                <a:sym typeface="Montserrat-Regular"/>
              </a:defRPr>
            </a:lvl1pPr>
          </a:lstStyle>
          <a:p>
            <a:r>
              <a:t>The MOOC</a:t>
            </a:r>
          </a:p>
        </p:txBody>
      </p:sp>
      <p:sp>
        <p:nvSpPr>
          <p:cNvPr id="339" name="Maecenas faucibus mollis interdum. Nullam id dolor id nibh ultricies vehicula ut id elit. Nulla vitae elit libero, a pharetra augue. Vivamus sagittis lacus vel augue laoreet rutrum faucibus dolor auctor."/>
          <p:cNvSpPr/>
          <p:nvPr/>
        </p:nvSpPr>
        <p:spPr>
          <a:xfrm>
            <a:off x="16462376" y="10046457"/>
            <a:ext cx="6405897" cy="1387476"/>
          </a:xfrm>
          <a:prstGeom prst="rect">
            <a:avLst/>
          </a:prstGeom>
          <a:ln w="3175">
            <a:miter lim="400000"/>
          </a:ln>
          <a:extLst>
            <a:ext uri="{C572A759-6A51-4108-AA02-DFA0A04FC94B}">
              <ma14:wrappingTextBoxFlag xmlns="" xmlns:ma14="http://schemas.microsoft.com/office/mac/drawingml/2011/main" val="1"/>
            </a:ext>
          </a:extLst>
        </p:spPr>
        <p:txBody>
          <a:bodyPr lIns="0" tIns="0" rIns="0" bIns="0">
            <a:spAutoFit/>
          </a:bodyPr>
          <a:lstStyle>
            <a:lvl1pPr algn="l" defTabSz="1828800">
              <a:lnSpc>
                <a:spcPct val="125000"/>
              </a:lnSpc>
              <a:defRPr sz="20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sp>
        <p:nvSpPr>
          <p:cNvPr id="340" name="3"/>
          <p:cNvSpPr/>
          <p:nvPr/>
        </p:nvSpPr>
        <p:spPr>
          <a:xfrm>
            <a:off x="13579219" y="9853209"/>
            <a:ext cx="1167144" cy="1097758"/>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6400">
                <a:solidFill>
                  <a:srgbClr val="FFFFFF"/>
                </a:solidFill>
                <a:latin typeface="Montserrat-Regular"/>
                <a:ea typeface="Montserrat-Regular"/>
                <a:cs typeface="Montserrat-Regular"/>
                <a:sym typeface="Montserrat-Regular"/>
              </a:defRPr>
            </a:lvl1pPr>
          </a:lstStyle>
          <a:p>
            <a:r>
              <a:t>3</a:t>
            </a:r>
          </a:p>
        </p:txBody>
      </p:sp>
      <p:sp>
        <p:nvSpPr>
          <p:cNvPr id="341" name="Line"/>
          <p:cNvSpPr/>
          <p:nvPr/>
        </p:nvSpPr>
        <p:spPr>
          <a:xfrm flipV="1">
            <a:off x="11260666" y="1582444"/>
            <a:ext cx="1" cy="10551112"/>
          </a:xfrm>
          <a:prstGeom prst="line">
            <a:avLst/>
          </a:prstGeom>
          <a:ln w="38100">
            <a:solidFill>
              <a:srgbClr val="292929">
                <a:alpha val="9928"/>
              </a:srgbClr>
            </a:solidFill>
            <a:miter lim="400000"/>
          </a:ln>
        </p:spPr>
        <p:txBody>
          <a:bodyPr lIns="64293" tIns="64293" rIns="64293" bIns="64293" anchor="ctr"/>
          <a:lstStyle/>
          <a:p>
            <a:pPr>
              <a:defRPr sz="3000"/>
            </a:pPr>
            <a:endParaRPr/>
          </a:p>
        </p:txBody>
      </p:sp>
      <p:sp>
        <p:nvSpPr>
          <p:cNvPr id="3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ervices copy 1">
    <p:bg>
      <p:bgPr>
        <a:solidFill>
          <a:srgbClr val="FFFFFF"/>
        </a:solidFill>
        <a:effectLst/>
      </p:bgPr>
    </p:bg>
    <p:spTree>
      <p:nvGrpSpPr>
        <p:cNvPr id="1" name=""/>
        <p:cNvGrpSpPr/>
        <p:nvPr/>
      </p:nvGrpSpPr>
      <p:grpSpPr>
        <a:xfrm>
          <a:off x="0" y="0"/>
          <a:ext cx="0" cy="0"/>
          <a:chOff x="0" y="0"/>
          <a:chExt cx="0" cy="0"/>
        </a:xfrm>
      </p:grpSpPr>
      <p:pic>
        <p:nvPicPr>
          <p:cNvPr id="349" name="Line" descr="Line"/>
          <p:cNvPicPr>
            <a:picLocks/>
          </p:cNvPicPr>
          <p:nvPr/>
        </p:nvPicPr>
        <p:blipFill>
          <a:blip r:embed="rId2">
            <a:extLst/>
          </a:blip>
          <a:stretch>
            <a:fillRect/>
          </a:stretch>
        </p:blipFill>
        <p:spPr>
          <a:xfrm rot="16200000">
            <a:off x="8817386" y="8775747"/>
            <a:ext cx="10690811" cy="139701"/>
          </a:xfrm>
          <a:prstGeom prst="rect">
            <a:avLst/>
          </a:prstGeom>
        </p:spPr>
      </p:pic>
      <p:pic>
        <p:nvPicPr>
          <p:cNvPr id="351" name="pasted-image.pdf" descr="pasted-image.pdf"/>
          <p:cNvPicPr>
            <a:picLocks noChangeAspect="1"/>
          </p:cNvPicPr>
          <p:nvPr/>
        </p:nvPicPr>
        <p:blipFill>
          <a:blip r:embed="rId3">
            <a:extLst/>
          </a:blip>
          <a:stretch>
            <a:fillRect/>
          </a:stretch>
        </p:blipFill>
        <p:spPr>
          <a:xfrm>
            <a:off x="723415" y="12525485"/>
            <a:ext cx="601359" cy="586097"/>
          </a:xfrm>
          <a:prstGeom prst="rect">
            <a:avLst/>
          </a:prstGeom>
          <a:ln w="3175">
            <a:miter lim="400000"/>
          </a:ln>
        </p:spPr>
      </p:pic>
      <p:sp>
        <p:nvSpPr>
          <p:cNvPr id="352"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4"/>
              </a:defRPr>
            </a:lvl1pPr>
          </a:lstStyle>
          <a:p>
            <a:r>
              <a:rPr>
                <a:hlinkClick r:id="rId4"/>
              </a:rPr>
              <a:t>growobservatory.org</a:t>
            </a:r>
          </a:p>
        </p:txBody>
      </p:sp>
      <p:sp>
        <p:nvSpPr>
          <p:cNvPr id="353"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354" name="The MOOC"/>
          <p:cNvSpPr>
            <a:spLocks noGrp="1"/>
          </p:cNvSpPr>
          <p:nvPr>
            <p:ph type="body" sz="quarter" idx="14"/>
          </p:nvPr>
        </p:nvSpPr>
        <p:spPr>
          <a:xfrm>
            <a:off x="16259176" y="2139980"/>
            <a:ext cx="3832361" cy="558801"/>
          </a:xfrm>
          <a:prstGeom prst="rect">
            <a:avLst/>
          </a:prstGeom>
        </p:spPr>
        <p:txBody>
          <a:bodyPr lIns="0" tIns="0" rIns="0" bIns="0">
            <a:spAutoFit/>
          </a:bodyPr>
          <a:lstStyle>
            <a:lvl1pPr algn="l" defTabSz="1828800">
              <a:defRPr sz="3600">
                <a:solidFill>
                  <a:srgbClr val="1F2025"/>
                </a:solidFill>
                <a:latin typeface="Montserrat-Regular"/>
                <a:ea typeface="Montserrat-Regular"/>
                <a:cs typeface="Montserrat-Regular"/>
                <a:sym typeface="Montserrat-Regular"/>
              </a:defRPr>
            </a:lvl1pPr>
          </a:lstStyle>
          <a:p>
            <a:r>
              <a:t>The MOOC</a:t>
            </a:r>
          </a:p>
        </p:txBody>
      </p:sp>
      <p:sp>
        <p:nvSpPr>
          <p:cNvPr id="355" name="Maecenas faucibus mollis interdum. Nullam id dolor id nibh ultricies vehicula ut id elit. Nulla vitae elit libero, a pharetra augue. Vivamus sagittis lacus vel augue laoreet rutrum faucibus dolor auctor."/>
          <p:cNvSpPr>
            <a:spLocks noGrp="1"/>
          </p:cNvSpPr>
          <p:nvPr>
            <p:ph type="body" sz="quarter" idx="15"/>
          </p:nvPr>
        </p:nvSpPr>
        <p:spPr>
          <a:xfrm>
            <a:off x="16259176" y="3051144"/>
            <a:ext cx="6405897" cy="1387476"/>
          </a:xfrm>
          <a:prstGeom prst="rect">
            <a:avLst/>
          </a:prstGeom>
        </p:spPr>
        <p:txBody>
          <a:bodyPr lIns="0" tIns="0" rIns="0" bIns="0">
            <a:spAutoFit/>
          </a:bodyPr>
          <a:lstStyle>
            <a:lvl1pPr algn="l" defTabSz="1828800">
              <a:lnSpc>
                <a:spcPct val="125000"/>
              </a:lnSpc>
              <a:defRPr sz="20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sp>
        <p:nvSpPr>
          <p:cNvPr id="356" name="Timeline top"/>
          <p:cNvSpPr>
            <a:spLocks noGrp="1"/>
          </p:cNvSpPr>
          <p:nvPr>
            <p:ph type="body" sz="quarter" idx="16"/>
          </p:nvPr>
        </p:nvSpPr>
        <p:spPr>
          <a:xfrm>
            <a:off x="1177527" y="3321883"/>
            <a:ext cx="9701545" cy="1593057"/>
          </a:xfrm>
          <a:prstGeom prst="rect">
            <a:avLst/>
          </a:prstGeom>
        </p:spPr>
        <p:txBody>
          <a:bodyPr lIns="53578" tIns="53578" rIns="53578" bIns="53578">
            <a:spAutoFit/>
          </a:bodyPr>
          <a:lstStyle>
            <a:lvl1pPr algn="l" defTabSz="684609">
              <a:defRPr sz="9600">
                <a:solidFill>
                  <a:srgbClr val="292929"/>
                </a:solidFill>
                <a:latin typeface="Montserrat-Regular"/>
                <a:ea typeface="Montserrat-Regular"/>
                <a:cs typeface="Montserrat-Regular"/>
                <a:sym typeface="Montserrat-Regular"/>
              </a:defRPr>
            </a:lvl1pPr>
          </a:lstStyle>
          <a:p>
            <a:r>
              <a:t>Timeline top</a:t>
            </a:r>
          </a:p>
        </p:txBody>
      </p:sp>
      <p:sp>
        <p:nvSpPr>
          <p:cNvPr id="357" name="What is this timeline for?"/>
          <p:cNvSpPr>
            <a:spLocks noGrp="1"/>
          </p:cNvSpPr>
          <p:nvPr>
            <p:ph type="body" sz="quarter" idx="17"/>
          </p:nvPr>
        </p:nvSpPr>
        <p:spPr>
          <a:xfrm>
            <a:off x="1371600" y="5637793"/>
            <a:ext cx="6455569" cy="589757"/>
          </a:xfrm>
          <a:prstGeom prst="rect">
            <a:avLst/>
          </a:prstGeom>
        </p:spPr>
        <p:txBody>
          <a:bodyPr wrap="none" lIns="53578" tIns="53578" rIns="53578" bIns="53578">
            <a:spAutoFit/>
          </a:bodyPr>
          <a:lstStyle>
            <a:lvl1pPr algn="l" defTabSz="684609">
              <a:defRPr sz="3200">
                <a:solidFill>
                  <a:srgbClr val="292929"/>
                </a:solidFill>
                <a:latin typeface="Courier Prime"/>
                <a:ea typeface="Courier Prime"/>
                <a:cs typeface="Courier Prime"/>
                <a:sym typeface="Courier Prime"/>
              </a:defRPr>
            </a:lvl1pPr>
          </a:lstStyle>
          <a:p>
            <a:r>
              <a:t>What is this timeline for?</a:t>
            </a:r>
          </a:p>
        </p:txBody>
      </p:sp>
      <p:sp>
        <p:nvSpPr>
          <p:cNvPr id="358" name="this other thing"/>
          <p:cNvSpPr>
            <a:spLocks noGrp="1"/>
          </p:cNvSpPr>
          <p:nvPr>
            <p:ph type="body" sz="quarter" idx="18"/>
          </p:nvPr>
        </p:nvSpPr>
        <p:spPr>
          <a:xfrm>
            <a:off x="15971309" y="6317056"/>
            <a:ext cx="3832361" cy="381001"/>
          </a:xfrm>
          <a:prstGeom prst="rect">
            <a:avLst/>
          </a:prstGeom>
        </p:spPr>
        <p:txBody>
          <a:bodyPr lIns="0" tIns="0" rIns="0" bIns="0">
            <a:spAutoFit/>
          </a:bodyPr>
          <a:lstStyle>
            <a:lvl1pPr algn="l" defTabSz="1828800">
              <a:defRPr sz="2400">
                <a:solidFill>
                  <a:srgbClr val="1F2025"/>
                </a:solidFill>
                <a:latin typeface="Courier Prime"/>
                <a:ea typeface="Courier Prime"/>
                <a:cs typeface="Courier Prime"/>
                <a:sym typeface="Courier Prime"/>
              </a:defRPr>
            </a:lvl1pPr>
          </a:lstStyle>
          <a:p>
            <a:r>
              <a:t>this other thing</a:t>
            </a:r>
          </a:p>
        </p:txBody>
      </p:sp>
      <p:sp>
        <p:nvSpPr>
          <p:cNvPr id="359" name="Maecenas faucibus mollis interdum. Nullam id dolor id nibh ultricies vehicula ut id elit. Nulla vitae elit libero, a pharetra augue. Vivamus sagittis lacus vel augue laoreet rutrum faucibus dolor auctor."/>
          <p:cNvSpPr>
            <a:spLocks noGrp="1"/>
          </p:cNvSpPr>
          <p:nvPr>
            <p:ph type="body" sz="quarter" idx="19"/>
          </p:nvPr>
        </p:nvSpPr>
        <p:spPr>
          <a:xfrm>
            <a:off x="1396436" y="7272135"/>
            <a:ext cx="7545678" cy="1689101"/>
          </a:xfrm>
          <a:prstGeom prst="rect">
            <a:avLst/>
          </a:prstGeom>
        </p:spPr>
        <p:txBody>
          <a:bodyPr lIns="0" tIns="0" rIns="0" bIns="0">
            <a:spAutoFit/>
          </a:bodyPr>
          <a:lstStyle>
            <a:lvl1pPr algn="l" defTabSz="1828800">
              <a:lnSpc>
                <a:spcPct val="125000"/>
              </a:lnSpc>
              <a:defRPr sz="24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sp>
        <p:nvSpPr>
          <p:cNvPr id="360" name="The Collaboration hub"/>
          <p:cNvSpPr>
            <a:spLocks noGrp="1"/>
          </p:cNvSpPr>
          <p:nvPr>
            <p:ph type="body" sz="quarter" idx="20"/>
          </p:nvPr>
        </p:nvSpPr>
        <p:spPr>
          <a:xfrm>
            <a:off x="16259176" y="8576494"/>
            <a:ext cx="5407227" cy="558801"/>
          </a:xfrm>
          <a:prstGeom prst="rect">
            <a:avLst/>
          </a:prstGeom>
        </p:spPr>
        <p:txBody>
          <a:bodyPr lIns="0" tIns="0" rIns="0" bIns="0">
            <a:spAutoFit/>
          </a:bodyPr>
          <a:lstStyle>
            <a:lvl1pPr algn="l" defTabSz="1828800">
              <a:defRPr sz="3600">
                <a:solidFill>
                  <a:srgbClr val="1F2025"/>
                </a:solidFill>
                <a:latin typeface="Montserrat-Regular"/>
                <a:ea typeface="Montserrat-Regular"/>
                <a:cs typeface="Montserrat-Regular"/>
                <a:sym typeface="Montserrat-Regular"/>
              </a:defRPr>
            </a:lvl1pPr>
          </a:lstStyle>
          <a:p>
            <a:r>
              <a:t>The Collaboration hub</a:t>
            </a:r>
          </a:p>
        </p:txBody>
      </p:sp>
      <p:sp>
        <p:nvSpPr>
          <p:cNvPr id="361" name="Maecenas faucibus mollis interdum. Nullam id dolor id nibh ultricies vehicula ut id elit. Nulla vitae elit libero, a pharetra augue. Vivamus sagittis lacus vel augue laoreet rutrum faucibus dolor auctor."/>
          <p:cNvSpPr>
            <a:spLocks noGrp="1"/>
          </p:cNvSpPr>
          <p:nvPr>
            <p:ph type="body" sz="quarter" idx="21"/>
          </p:nvPr>
        </p:nvSpPr>
        <p:spPr>
          <a:xfrm>
            <a:off x="16259176" y="9487657"/>
            <a:ext cx="6405897" cy="1387476"/>
          </a:xfrm>
          <a:prstGeom prst="rect">
            <a:avLst/>
          </a:prstGeom>
        </p:spPr>
        <p:txBody>
          <a:bodyPr lIns="0" tIns="0" rIns="0" bIns="0">
            <a:spAutoFit/>
          </a:bodyPr>
          <a:lstStyle>
            <a:lvl1pPr algn="l" defTabSz="1828800">
              <a:lnSpc>
                <a:spcPct val="125000"/>
              </a:lnSpc>
              <a:defRPr sz="2000">
                <a:solidFill>
                  <a:srgbClr val="292929"/>
                </a:solidFill>
                <a:latin typeface="Karla"/>
                <a:ea typeface="Karla"/>
                <a:cs typeface="Karla"/>
                <a:sym typeface="Karla"/>
              </a:defRPr>
            </a:lvl1pPr>
          </a:lstStyle>
          <a:p>
            <a:r>
              <a:t>Maecenas faucibus mollis interdum. Nullam id dolor id nibh ultricies vehicula ut id elit. Nulla vitae elit libero, a pharetra augue. Vivamus sagittis lacus vel augue laoreet rutrum faucibus dolor auctor.</a:t>
            </a:r>
          </a:p>
        </p:txBody>
      </p:sp>
      <p:pic>
        <p:nvPicPr>
          <p:cNvPr id="362" name="Line" descr="Line"/>
          <p:cNvPicPr>
            <a:picLocks/>
          </p:cNvPicPr>
          <p:nvPr/>
        </p:nvPicPr>
        <p:blipFill>
          <a:blip r:embed="rId2">
            <a:extLst/>
          </a:blip>
          <a:stretch>
            <a:fillRect/>
          </a:stretch>
        </p:blipFill>
        <p:spPr>
          <a:xfrm rot="16200000">
            <a:off x="8817386" y="6061153"/>
            <a:ext cx="10690811" cy="139701"/>
          </a:xfrm>
          <a:prstGeom prst="rect">
            <a:avLst/>
          </a:prstGeom>
        </p:spPr>
      </p:pic>
      <p:pic>
        <p:nvPicPr>
          <p:cNvPr id="364" name="pasted-image.pdf" descr="pasted-image.pdf"/>
          <p:cNvPicPr>
            <a:picLocks noChangeAspect="1"/>
          </p:cNvPicPr>
          <p:nvPr/>
        </p:nvPicPr>
        <p:blipFill>
          <a:blip r:embed="rId5">
            <a:extLst/>
          </a:blip>
          <a:stretch>
            <a:fillRect/>
          </a:stretch>
        </p:blipFill>
        <p:spPr>
          <a:xfrm flipH="1">
            <a:off x="14364824" y="5836772"/>
            <a:ext cx="1191552" cy="665958"/>
          </a:xfrm>
          <a:prstGeom prst="rect">
            <a:avLst/>
          </a:prstGeom>
          <a:ln w="3175">
            <a:miter lim="400000"/>
          </a:ln>
        </p:spPr>
      </p:pic>
      <p:pic>
        <p:nvPicPr>
          <p:cNvPr id="365" name="dot.png" descr="dot.png"/>
          <p:cNvPicPr>
            <a:picLocks noChangeAspect="1"/>
          </p:cNvPicPr>
          <p:nvPr/>
        </p:nvPicPr>
        <p:blipFill>
          <a:blip r:embed="rId6">
            <a:extLst/>
          </a:blip>
          <a:srcRect/>
          <a:stretch>
            <a:fillRect/>
          </a:stretch>
        </p:blipFill>
        <p:spPr>
          <a:xfrm>
            <a:off x="13114842" y="2230834"/>
            <a:ext cx="2096016" cy="2116976"/>
          </a:xfrm>
          <a:prstGeom prst="rect">
            <a:avLst/>
          </a:prstGeom>
          <a:ln w="3175">
            <a:miter lim="400000"/>
          </a:ln>
        </p:spPr>
      </p:pic>
      <p:sp>
        <p:nvSpPr>
          <p:cNvPr id="366" name="2017"/>
          <p:cNvSpPr/>
          <p:nvPr/>
        </p:nvSpPr>
        <p:spPr>
          <a:xfrm>
            <a:off x="13579219" y="2956321"/>
            <a:ext cx="1167145" cy="665958"/>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3600">
                <a:solidFill>
                  <a:srgbClr val="FFFFFF"/>
                </a:solidFill>
                <a:latin typeface="Montserrat-Regular"/>
                <a:ea typeface="Montserrat-Regular"/>
                <a:cs typeface="Montserrat-Regular"/>
                <a:sym typeface="Montserrat-Regular"/>
              </a:defRPr>
            </a:lvl1pPr>
          </a:lstStyle>
          <a:p>
            <a:r>
              <a:t>2017</a:t>
            </a:r>
          </a:p>
        </p:txBody>
      </p:sp>
      <p:pic>
        <p:nvPicPr>
          <p:cNvPr id="367" name="dot.png" descr="dot.png"/>
          <p:cNvPicPr>
            <a:picLocks noChangeAspect="1"/>
          </p:cNvPicPr>
          <p:nvPr/>
        </p:nvPicPr>
        <p:blipFill>
          <a:blip r:embed="rId6">
            <a:extLst/>
          </a:blip>
          <a:srcRect/>
          <a:stretch>
            <a:fillRect/>
          </a:stretch>
        </p:blipFill>
        <p:spPr>
          <a:xfrm>
            <a:off x="13114842" y="8870865"/>
            <a:ext cx="2096016" cy="2116976"/>
          </a:xfrm>
          <a:prstGeom prst="rect">
            <a:avLst/>
          </a:prstGeom>
          <a:ln w="3175">
            <a:miter lim="400000"/>
          </a:ln>
        </p:spPr>
      </p:pic>
      <p:sp>
        <p:nvSpPr>
          <p:cNvPr id="368" name="2018"/>
          <p:cNvSpPr/>
          <p:nvPr/>
        </p:nvSpPr>
        <p:spPr>
          <a:xfrm>
            <a:off x="13579219" y="9596353"/>
            <a:ext cx="1167144" cy="665957"/>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3600">
                <a:solidFill>
                  <a:srgbClr val="FFFFFF"/>
                </a:solidFill>
                <a:latin typeface="Montserrat-Regular"/>
                <a:ea typeface="Montserrat-Regular"/>
                <a:cs typeface="Montserrat-Regular"/>
                <a:sym typeface="Montserrat-Regular"/>
              </a:defRPr>
            </a:lvl1pPr>
          </a:lstStyle>
          <a:p>
            <a:r>
              <a:t>2018</a:t>
            </a:r>
          </a:p>
        </p:txBody>
      </p:sp>
      <p:sp>
        <p:nvSpPr>
          <p:cNvPr id="36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376" name="Slide Number"/>
          <p:cNvSpPr>
            <a:spLocks noGrp="1"/>
          </p:cNvSpPr>
          <p:nvPr>
            <p:ph type="sldNum" sz="quarter" idx="2"/>
          </p:nvPr>
        </p:nvSpPr>
        <p:spPr>
          <a:xfrm>
            <a:off x="11943850" y="12395299"/>
            <a:ext cx="480226" cy="4968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24" name="Image"/>
          <p:cNvSpPr>
            <a:spLocks noGrp="1"/>
          </p:cNvSpPr>
          <p:nvPr>
            <p:ph type="pic" idx="13"/>
          </p:nvPr>
        </p:nvSpPr>
        <p:spPr>
          <a:xfrm>
            <a:off x="-552181" y="-1491365"/>
            <a:ext cx="25048095" cy="16698730"/>
          </a:xfrm>
          <a:prstGeom prst="rect">
            <a:avLst/>
          </a:prstGeom>
        </p:spPr>
        <p:txBody>
          <a:bodyPr lIns="91439" tIns="45719" rIns="91439" bIns="45719">
            <a:noAutofit/>
          </a:bodyPr>
          <a:lstStyle/>
          <a:p>
            <a:endParaRPr/>
          </a:p>
        </p:txBody>
      </p:sp>
      <p:sp>
        <p:nvSpPr>
          <p:cNvPr id="25" name="Section Title"/>
          <p:cNvSpPr>
            <a:spLocks noGrp="1"/>
          </p:cNvSpPr>
          <p:nvPr>
            <p:ph type="body" sz="quarter" idx="14"/>
          </p:nvPr>
        </p:nvSpPr>
        <p:spPr>
          <a:xfrm>
            <a:off x="4589488" y="3750581"/>
            <a:ext cx="16802374" cy="1652588"/>
          </a:xfrm>
          <a:prstGeom prst="rect">
            <a:avLst/>
          </a:prstGeom>
        </p:spPr>
        <p:txBody>
          <a:bodyPr>
            <a:spAutoFit/>
          </a:bodyPr>
          <a:lstStyle>
            <a:lvl1pPr>
              <a:defRPr sz="9800">
                <a:solidFill>
                  <a:srgbClr val="F1F7EB"/>
                </a:solidFill>
                <a:latin typeface="Montserrat-Regular"/>
                <a:ea typeface="Montserrat-Regular"/>
                <a:cs typeface="Montserrat-Regular"/>
                <a:sym typeface="Montserrat-Regular"/>
              </a:defRPr>
            </a:lvl1pPr>
          </a:lstStyle>
          <a:p>
            <a:r>
              <a:t>Section Title</a:t>
            </a:r>
          </a:p>
        </p:txBody>
      </p:sp>
      <p:sp>
        <p:nvSpPr>
          <p:cNvPr id="26" name="Additional description"/>
          <p:cNvSpPr>
            <a:spLocks noGrp="1"/>
          </p:cNvSpPr>
          <p:nvPr>
            <p:ph type="body" sz="quarter" idx="15"/>
          </p:nvPr>
        </p:nvSpPr>
        <p:spPr>
          <a:xfrm>
            <a:off x="2573458" y="6431756"/>
            <a:ext cx="20834435" cy="1106489"/>
          </a:xfrm>
          <a:prstGeom prst="rect">
            <a:avLst/>
          </a:prstGeom>
        </p:spPr>
        <p:txBody>
          <a:bodyPr anchor="ctr">
            <a:spAutoFit/>
          </a:bodyPr>
          <a:lstStyle>
            <a:lvl1pPr>
              <a:defRPr sz="6400">
                <a:solidFill>
                  <a:srgbClr val="FFFFFF"/>
                </a:solidFill>
                <a:latin typeface="Courier Prime"/>
                <a:ea typeface="Courier Prime"/>
                <a:cs typeface="Courier Prime"/>
                <a:sym typeface="Courier Prime"/>
              </a:defRPr>
            </a:lvl1pPr>
          </a:lstStyle>
          <a:p>
            <a:r>
              <a:t>Additional description</a:t>
            </a:r>
          </a:p>
        </p:txBody>
      </p:sp>
      <p:sp>
        <p:nvSpPr>
          <p:cNvPr id="2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maller text">
    <p:bg>
      <p:bgPr>
        <a:solidFill>
          <a:srgbClr val="F1F7EB"/>
        </a:solidFill>
        <a:effectLst/>
      </p:bgPr>
    </p:bg>
    <p:spTree>
      <p:nvGrpSpPr>
        <p:cNvPr id="1" name=""/>
        <p:cNvGrpSpPr/>
        <p:nvPr/>
      </p:nvGrpSpPr>
      <p:grpSpPr>
        <a:xfrm>
          <a:off x="0" y="0"/>
          <a:ext cx="0" cy="0"/>
          <a:chOff x="0" y="0"/>
          <a:chExt cx="0" cy="0"/>
        </a:xfrm>
      </p:grpSpPr>
      <p:pic>
        <p:nvPicPr>
          <p:cNvPr id="47"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48"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49"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50" name="Main Points - use this if if there’s lots and lots of writing that needs to go into this box and it would crowd the other slide with its bigger text"/>
          <p:cNvSpPr>
            <a:spLocks noGrp="1"/>
          </p:cNvSpPr>
          <p:nvPr>
            <p:ph type="body" sz="quarter" idx="14"/>
          </p:nvPr>
        </p:nvSpPr>
        <p:spPr>
          <a:xfrm>
            <a:off x="2898287" y="4967155"/>
            <a:ext cx="18587427" cy="2316957"/>
          </a:xfrm>
          <a:prstGeom prst="rect">
            <a:avLst/>
          </a:prstGeom>
        </p:spPr>
        <p:txBody>
          <a:bodyPr lIns="53578" tIns="53578" rIns="53578" bIns="53578">
            <a:spAutoFit/>
          </a:bodyPr>
          <a:lstStyle>
            <a:lvl1pPr defTabSz="684609">
              <a:defRPr sz="4800">
                <a:solidFill>
                  <a:srgbClr val="171717"/>
                </a:solidFill>
                <a:latin typeface="Montserrat-Regular"/>
                <a:ea typeface="Montserrat-Regular"/>
                <a:cs typeface="Montserrat-Regular"/>
                <a:sym typeface="Montserrat-Regular"/>
              </a:defRPr>
            </a:lvl1pPr>
          </a:lstStyle>
          <a:p>
            <a:r>
              <a:t>Main Points - use this if if there’s lots and lots of writing that needs to go into this box and it would crowd the other slide with its bigger text</a:t>
            </a:r>
          </a:p>
        </p:txBody>
      </p:sp>
      <p:sp>
        <p:nvSpPr>
          <p:cNvPr id="51" name="some more details about the main point"/>
          <p:cNvSpPr>
            <a:spLocks noGrp="1"/>
          </p:cNvSpPr>
          <p:nvPr>
            <p:ph type="body" sz="quarter" idx="15"/>
          </p:nvPr>
        </p:nvSpPr>
        <p:spPr>
          <a:xfrm>
            <a:off x="7502128" y="8418050"/>
            <a:ext cx="9379744" cy="589758"/>
          </a:xfrm>
          <a:prstGeom prst="rect">
            <a:avLst/>
          </a:prstGeom>
        </p:spPr>
        <p:txBody>
          <a:bodyPr wrap="none" lIns="53578" tIns="53578" rIns="53578" bIns="53578">
            <a:spAutoFit/>
          </a:bodyPr>
          <a:lstStyle>
            <a:lvl1pPr defTabSz="684609">
              <a:defRPr sz="3200">
                <a:solidFill>
                  <a:srgbClr val="292929"/>
                </a:solidFill>
                <a:latin typeface="Courier Prime"/>
                <a:ea typeface="Courier Prime"/>
                <a:cs typeface="Courier Prime"/>
                <a:sym typeface="Courier Prime"/>
              </a:defRPr>
            </a:lvl1pPr>
          </a:lstStyle>
          <a:p>
            <a:r>
              <a:t>some more details about the main point</a:t>
            </a:r>
          </a:p>
        </p:txBody>
      </p:sp>
      <p:sp>
        <p:nvSpPr>
          <p:cNvPr id="52" name="Header"/>
          <p:cNvSpPr>
            <a:spLocks noGrp="1"/>
          </p:cNvSpPr>
          <p:nvPr>
            <p:ph type="body" sz="quarter" idx="16"/>
          </p:nvPr>
        </p:nvSpPr>
        <p:spPr>
          <a:xfrm>
            <a:off x="11218267" y="3112226"/>
            <a:ext cx="1947466" cy="729457"/>
          </a:xfrm>
          <a:prstGeom prst="rect">
            <a:avLst/>
          </a:prstGeom>
        </p:spPr>
        <p:txBody>
          <a:bodyPr wrap="none" lIns="53578" tIns="53578" rIns="53578" bIns="53578">
            <a:spAutoFit/>
          </a:bodyPr>
          <a:lstStyle>
            <a:lvl1pPr defTabSz="684609">
              <a:defRPr sz="4000">
                <a:solidFill>
                  <a:srgbClr val="171717"/>
                </a:solidFill>
                <a:latin typeface="Courier Prime"/>
                <a:ea typeface="Courier Prime"/>
                <a:cs typeface="Courier Prime"/>
                <a:sym typeface="Courier Prime"/>
              </a:defRPr>
            </a:lvl1pPr>
          </a:lstStyle>
          <a:p>
            <a:r>
              <a:t>Header</a:t>
            </a:r>
          </a:p>
        </p:txBody>
      </p:sp>
      <p:sp>
        <p:nvSpPr>
          <p:cNvPr id="5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uter slide">
    <p:bg>
      <p:bgPr>
        <a:solidFill>
          <a:srgbClr val="FFFDF8"/>
        </a:solidFill>
        <a:effectLst/>
      </p:bgPr>
    </p:bg>
    <p:spTree>
      <p:nvGrpSpPr>
        <p:cNvPr id="1" name=""/>
        <p:cNvGrpSpPr/>
        <p:nvPr/>
      </p:nvGrpSpPr>
      <p:grpSpPr>
        <a:xfrm>
          <a:off x="0" y="0"/>
          <a:ext cx="0" cy="0"/>
          <a:chOff x="0" y="0"/>
          <a:chExt cx="0" cy="0"/>
        </a:xfrm>
      </p:grpSpPr>
      <p:grpSp>
        <p:nvGrpSpPr>
          <p:cNvPr id="67" name="Group"/>
          <p:cNvGrpSpPr/>
          <p:nvPr/>
        </p:nvGrpSpPr>
        <p:grpSpPr>
          <a:xfrm>
            <a:off x="14164653" y="3155549"/>
            <a:ext cx="12578192" cy="7157268"/>
            <a:chOff x="0" y="0"/>
            <a:chExt cx="12578191" cy="7157266"/>
          </a:xfrm>
        </p:grpSpPr>
        <p:sp>
          <p:nvSpPr>
            <p:cNvPr id="60" name="Shape"/>
            <p:cNvSpPr/>
            <p:nvPr/>
          </p:nvSpPr>
          <p:spPr>
            <a:xfrm>
              <a:off x="1096579" y="0"/>
              <a:ext cx="10276394" cy="6968215"/>
            </a:xfrm>
            <a:custGeom>
              <a:avLst/>
              <a:gdLst/>
              <a:ahLst/>
              <a:cxnLst>
                <a:cxn ang="0">
                  <a:pos x="wd2" y="hd2"/>
                </a:cxn>
                <a:cxn ang="5400000">
                  <a:pos x="wd2" y="hd2"/>
                </a:cxn>
                <a:cxn ang="10800000">
                  <a:pos x="wd2" y="hd2"/>
                </a:cxn>
                <a:cxn ang="16200000">
                  <a:pos x="wd2" y="hd2"/>
                </a:cxn>
              </a:cxnLst>
              <a:rect l="0" t="0" r="r" b="b"/>
              <a:pathLst>
                <a:path w="21600" h="21600" extrusionOk="0">
                  <a:moveTo>
                    <a:pt x="812" y="0"/>
                  </a:moveTo>
                  <a:lnTo>
                    <a:pt x="20788" y="0"/>
                  </a:lnTo>
                  <a:cubicBezTo>
                    <a:pt x="21237" y="0"/>
                    <a:pt x="21600" y="532"/>
                    <a:pt x="21600" y="1188"/>
                  </a:cubicBezTo>
                  <a:lnTo>
                    <a:pt x="21600" y="20412"/>
                  </a:lnTo>
                  <a:cubicBezTo>
                    <a:pt x="21600" y="21068"/>
                    <a:pt x="21237" y="21600"/>
                    <a:pt x="20788" y="21600"/>
                  </a:cubicBezTo>
                  <a:lnTo>
                    <a:pt x="812" y="21600"/>
                  </a:lnTo>
                  <a:cubicBezTo>
                    <a:pt x="363" y="21600"/>
                    <a:pt x="0" y="21068"/>
                    <a:pt x="0" y="20412"/>
                  </a:cubicBezTo>
                  <a:lnTo>
                    <a:pt x="0" y="1188"/>
                  </a:lnTo>
                  <a:cubicBezTo>
                    <a:pt x="0" y="532"/>
                    <a:pt x="363" y="0"/>
                    <a:pt x="812" y="0"/>
                  </a:cubicBezTo>
                  <a:close/>
                </a:path>
              </a:pathLst>
            </a:custGeom>
            <a:solidFill>
              <a:srgbClr val="383838"/>
            </a:solidFill>
            <a:ln w="3175" cap="flat">
              <a:noFill/>
              <a:miter lim="400000"/>
            </a:ln>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sp>
          <p:nvSpPr>
            <p:cNvPr id="61" name="Shape"/>
            <p:cNvSpPr/>
            <p:nvPr/>
          </p:nvSpPr>
          <p:spPr>
            <a:xfrm>
              <a:off x="0" y="7059228"/>
              <a:ext cx="12578191" cy="98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86" y="2614"/>
                  </a:lnTo>
                  <a:cubicBezTo>
                    <a:pt x="21505" y="13771"/>
                    <a:pt x="21314" y="21600"/>
                    <a:pt x="21092" y="21600"/>
                  </a:cubicBezTo>
                  <a:lnTo>
                    <a:pt x="508" y="21600"/>
                  </a:lnTo>
                  <a:cubicBezTo>
                    <a:pt x="286" y="21600"/>
                    <a:pt x="95" y="13771"/>
                    <a:pt x="14" y="2614"/>
                  </a:cubicBezTo>
                  <a:close/>
                </a:path>
              </a:pathLst>
            </a:custGeom>
            <a:gradFill flip="none" rotWithShape="1">
              <a:gsLst>
                <a:gs pos="0">
                  <a:srgbClr val="C5C5C5"/>
                </a:gs>
                <a:gs pos="89000">
                  <a:srgbClr val="828282"/>
                </a:gs>
              </a:gsLst>
              <a:lin ang="5400000" scaled="0"/>
            </a:gradFill>
            <a:ln w="3175" cap="flat">
              <a:noFill/>
              <a:miter lim="400000"/>
            </a:ln>
            <a:effectLst>
              <a:outerShdw blurRad="787400" dist="50800" rotWithShape="0">
                <a:srgbClr val="000000"/>
              </a:outerShdw>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sp>
          <p:nvSpPr>
            <p:cNvPr id="62" name="Rectangle"/>
            <p:cNvSpPr/>
            <p:nvPr/>
          </p:nvSpPr>
          <p:spPr>
            <a:xfrm>
              <a:off x="0" y="6819245"/>
              <a:ext cx="12578192" cy="239985"/>
            </a:xfrm>
            <a:prstGeom prst="rect">
              <a:avLst/>
            </a:prstGeom>
            <a:gradFill flip="none" rotWithShape="1">
              <a:gsLst>
                <a:gs pos="0">
                  <a:srgbClr val="1F2025">
                    <a:alpha val="50000"/>
                  </a:srgbClr>
                </a:gs>
                <a:gs pos="1000">
                  <a:srgbClr val="F2F2F2"/>
                </a:gs>
                <a:gs pos="2000">
                  <a:srgbClr val="D5D5D5"/>
                </a:gs>
              </a:gsLst>
              <a:lin ang="0" scaled="0"/>
            </a:gradFill>
            <a:ln w="3175" cap="flat">
              <a:noFill/>
              <a:miter lim="400000"/>
            </a:ln>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sp>
          <p:nvSpPr>
            <p:cNvPr id="63" name="Shape"/>
            <p:cNvSpPr/>
            <p:nvPr/>
          </p:nvSpPr>
          <p:spPr>
            <a:xfrm>
              <a:off x="5388790" y="6823207"/>
              <a:ext cx="1739246" cy="137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12" y="5512"/>
                  </a:lnTo>
                  <a:cubicBezTo>
                    <a:pt x="21194" y="14966"/>
                    <a:pt x="20450" y="21600"/>
                    <a:pt x="19583" y="21600"/>
                  </a:cubicBezTo>
                  <a:lnTo>
                    <a:pt x="2017" y="21600"/>
                  </a:lnTo>
                  <a:cubicBezTo>
                    <a:pt x="1150" y="21600"/>
                    <a:pt x="406" y="14966"/>
                    <a:pt x="88" y="5512"/>
                  </a:cubicBezTo>
                  <a:close/>
                </a:path>
              </a:pathLst>
            </a:custGeom>
            <a:gradFill flip="none" rotWithShape="1">
              <a:gsLst>
                <a:gs pos="0">
                  <a:srgbClr val="828282"/>
                </a:gs>
                <a:gs pos="12000">
                  <a:srgbClr val="F2F2F2"/>
                </a:gs>
                <a:gs pos="88000">
                  <a:srgbClr val="F2F2F2"/>
                </a:gs>
                <a:gs pos="100000">
                  <a:srgbClr val="828282"/>
                </a:gs>
              </a:gsLst>
              <a:lin ang="0" scaled="0"/>
            </a:gradFill>
            <a:ln w="3175" cap="flat">
              <a:noFill/>
              <a:miter lim="400000"/>
            </a:ln>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grpSp>
          <p:nvGrpSpPr>
            <p:cNvPr id="66" name="Group"/>
            <p:cNvGrpSpPr/>
            <p:nvPr/>
          </p:nvGrpSpPr>
          <p:grpSpPr>
            <a:xfrm>
              <a:off x="6265884" y="222860"/>
              <a:ext cx="30225" cy="29499"/>
              <a:chOff x="0" y="0"/>
              <a:chExt cx="30223" cy="29498"/>
            </a:xfrm>
          </p:grpSpPr>
          <p:sp>
            <p:nvSpPr>
              <p:cNvPr id="64" name="Circle"/>
              <p:cNvSpPr/>
              <p:nvPr/>
            </p:nvSpPr>
            <p:spPr>
              <a:xfrm flipH="1">
                <a:off x="2" y="0"/>
                <a:ext cx="30222" cy="29499"/>
              </a:xfrm>
              <a:prstGeom prst="ellipse">
                <a:avLst/>
              </a:prstGeom>
              <a:solidFill>
                <a:srgbClr val="FFFFFF"/>
              </a:solidFill>
              <a:ln w="50800" cap="flat">
                <a:solidFill>
                  <a:srgbClr val="FFFFFF">
                    <a:alpha val="50000"/>
                  </a:srgbClr>
                </a:solidFill>
                <a:prstDash val="solid"/>
                <a:miter lim="800000"/>
              </a:ln>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sp>
            <p:nvSpPr>
              <p:cNvPr id="65" name="Circle"/>
              <p:cNvSpPr/>
              <p:nvPr/>
            </p:nvSpPr>
            <p:spPr>
              <a:xfrm flipH="1">
                <a:off x="0" y="0"/>
                <a:ext cx="30224" cy="29499"/>
              </a:xfrm>
              <a:prstGeom prst="ellipse">
                <a:avLst/>
              </a:prstGeom>
              <a:solidFill>
                <a:srgbClr val="002060"/>
              </a:solidFill>
              <a:ln w="3175" cap="flat">
                <a:noFill/>
                <a:miter lim="400000"/>
              </a:ln>
              <a:effectLst/>
            </p:spPr>
            <p:txBody>
              <a:bodyPr wrap="square" lIns="45719" tIns="45719" rIns="45719" bIns="45719" numCol="1" anchor="ctr">
                <a:noAutofit/>
              </a:bodyPr>
              <a:lstStyle/>
              <a:p>
                <a:pPr defTabSz="914400">
                  <a:defRPr sz="900">
                    <a:solidFill>
                      <a:srgbClr val="FFFFFF"/>
                    </a:solidFill>
                    <a:latin typeface="Varela Round"/>
                    <a:ea typeface="Varela Round"/>
                    <a:cs typeface="Varela Round"/>
                    <a:sym typeface="Varela Round"/>
                  </a:defRPr>
                </a:pPr>
                <a:endParaRPr/>
              </a:p>
            </p:txBody>
          </p:sp>
        </p:grpSp>
      </p:grpSp>
      <p:sp>
        <p:nvSpPr>
          <p:cNvPr id="68" name="20170322 GROW WEB V2_0000_01 HOME.jpg"/>
          <p:cNvSpPr>
            <a:spLocks noGrp="1"/>
          </p:cNvSpPr>
          <p:nvPr>
            <p:ph type="pic" sz="quarter" idx="13"/>
          </p:nvPr>
        </p:nvSpPr>
        <p:spPr>
          <a:xfrm>
            <a:off x="15548374" y="3585267"/>
            <a:ext cx="9691854" cy="6085022"/>
          </a:xfrm>
          <a:prstGeom prst="rect">
            <a:avLst/>
          </a:prstGeom>
        </p:spPr>
        <p:txBody>
          <a:bodyPr lIns="91439" tIns="45719" rIns="91439" bIns="45719">
            <a:noAutofit/>
          </a:bodyPr>
          <a:lstStyle/>
          <a:p>
            <a:endParaRPr/>
          </a:p>
        </p:txBody>
      </p:sp>
      <p:pic>
        <p:nvPicPr>
          <p:cNvPr id="69"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70"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71" name="Name of organisation"/>
          <p:cNvSpPr>
            <a:spLocks noGrp="1"/>
          </p:cNvSpPr>
          <p:nvPr>
            <p:ph type="body" sz="quarter" idx="14"/>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72" name="Curabitur blandit tempus porttitor. Donec id elit non mi porta gravida at eget metus.…"/>
          <p:cNvSpPr>
            <a:spLocks noGrp="1"/>
          </p:cNvSpPr>
          <p:nvPr>
            <p:ph type="body" sz="quarter" idx="15"/>
          </p:nvPr>
        </p:nvSpPr>
        <p:spPr>
          <a:xfrm>
            <a:off x="2848950" y="4579992"/>
            <a:ext cx="7534497" cy="5161757"/>
          </a:xfrm>
          <a:prstGeom prst="rect">
            <a:avLst/>
          </a:prstGeom>
        </p:spPr>
        <p:txBody>
          <a:bodyPr lIns="53578" tIns="53578" rIns="53578" bIns="53578">
            <a:spAutoFit/>
          </a:bodyPr>
          <a:lstStyle/>
          <a:p>
            <a:pPr algn="l" defTabSz="684609">
              <a:defRPr sz="3600">
                <a:solidFill>
                  <a:srgbClr val="292929"/>
                </a:solidFill>
                <a:latin typeface="Courier Prime"/>
                <a:ea typeface="Courier Prime"/>
                <a:cs typeface="Courier Prime"/>
                <a:sym typeface="Courier Prime"/>
              </a:defRPr>
            </a:pPr>
            <a:r>
              <a:t>Curabitur blandit tempus porttitor. Donec id elit non mi porta gravida at eget metus.</a:t>
            </a:r>
          </a:p>
          <a:p>
            <a:pPr algn="l" defTabSz="684609">
              <a:defRPr sz="2400">
                <a:solidFill>
                  <a:srgbClr val="292929"/>
                </a:solidFill>
                <a:latin typeface="Courier Prime"/>
                <a:ea typeface="Courier Prime"/>
                <a:cs typeface="Courier Prime"/>
                <a:sym typeface="Courier Prime"/>
              </a:defRPr>
            </a:pPr>
            <a:endParaRPr/>
          </a:p>
          <a:p>
            <a:pPr algn="l" defTabSz="684609">
              <a:defRPr sz="2400">
                <a:solidFill>
                  <a:srgbClr val="292929"/>
                </a:solidFill>
                <a:latin typeface="Karla"/>
                <a:ea typeface="Karla"/>
                <a:cs typeface="Karla"/>
                <a:sym typeface="Karla"/>
              </a:defRPr>
            </a:pPr>
            <a:r>
              <a:t>Curabitur blandit tempus porttitor. Donec id elit non mi porta gravida at eget metus. Cum sociis natoque penatibus et magnis dis parturient montes, nascetur ridiculus mus. </a:t>
            </a:r>
          </a:p>
          <a:p>
            <a:pPr algn="l" defTabSz="684609">
              <a:defRPr sz="2400">
                <a:solidFill>
                  <a:srgbClr val="292929"/>
                </a:solidFill>
                <a:latin typeface="Karla"/>
                <a:ea typeface="Karla"/>
                <a:cs typeface="Karla"/>
                <a:sym typeface="Karla"/>
              </a:defRPr>
            </a:pPr>
            <a:endParaRPr/>
          </a:p>
          <a:p>
            <a:pPr algn="l" defTabSz="684609">
              <a:defRPr sz="2400">
                <a:solidFill>
                  <a:srgbClr val="292929"/>
                </a:solidFill>
                <a:latin typeface="Karla"/>
                <a:ea typeface="Karla"/>
                <a:cs typeface="Karla"/>
                <a:sym typeface="Karla"/>
              </a:defRPr>
            </a:pPr>
            <a:r>
              <a:t>Nullam id dolor id nibh ultricies vehicula ut id elit. Etiam porta sem malesuada magna mollis euismod.</a:t>
            </a:r>
          </a:p>
        </p:txBody>
      </p:sp>
      <p:sp>
        <p:nvSpPr>
          <p:cNvPr id="73" name="Slide title"/>
          <p:cNvSpPr>
            <a:spLocks noGrp="1"/>
          </p:cNvSpPr>
          <p:nvPr>
            <p:ph type="body" sz="quarter" idx="16"/>
          </p:nvPr>
        </p:nvSpPr>
        <p:spPr>
          <a:xfrm>
            <a:off x="2764283" y="2657578"/>
            <a:ext cx="13359079" cy="843758"/>
          </a:xfrm>
          <a:prstGeom prst="rect">
            <a:avLst/>
          </a:prstGeom>
        </p:spPr>
        <p:txBody>
          <a:bodyPr lIns="53578" tIns="53578" rIns="53578" bIns="53578">
            <a:spAutoFit/>
          </a:bodyPr>
          <a:lstStyle>
            <a:lvl1pPr algn="l" defTabSz="684609">
              <a:defRPr sz="4800">
                <a:solidFill>
                  <a:srgbClr val="292929"/>
                </a:solidFill>
                <a:latin typeface="Montserrat-Regular"/>
                <a:ea typeface="Montserrat-Regular"/>
                <a:cs typeface="Montserrat-Regular"/>
                <a:sym typeface="Montserrat-Regular"/>
              </a:defRPr>
            </a:lvl1pPr>
          </a:lstStyle>
          <a:p>
            <a:r>
              <a:t>Slide title</a:t>
            </a:r>
          </a:p>
        </p:txBody>
      </p:sp>
      <p:grpSp>
        <p:nvGrpSpPr>
          <p:cNvPr id="77" name="Group"/>
          <p:cNvGrpSpPr/>
          <p:nvPr/>
        </p:nvGrpSpPr>
        <p:grpSpPr>
          <a:xfrm>
            <a:off x="10916146" y="7246992"/>
            <a:ext cx="7232222" cy="4444133"/>
            <a:chOff x="0" y="0"/>
            <a:chExt cx="7232220" cy="4444131"/>
          </a:xfrm>
        </p:grpSpPr>
        <p:pic>
          <p:nvPicPr>
            <p:cNvPr id="74" name="pasted-image.png" descr="pasted-image.png"/>
            <p:cNvPicPr>
              <a:picLocks noChangeAspect="1"/>
            </p:cNvPicPr>
            <p:nvPr/>
          </p:nvPicPr>
          <p:blipFill>
            <a:blip r:embed="rId4">
              <a:extLst/>
            </a:blip>
            <a:stretch>
              <a:fillRect/>
            </a:stretch>
          </p:blipFill>
          <p:spPr>
            <a:xfrm>
              <a:off x="2449774" y="749538"/>
              <a:ext cx="4782447" cy="3694594"/>
            </a:xfrm>
            <a:prstGeom prst="rect">
              <a:avLst/>
            </a:prstGeom>
            <a:ln w="3175" cap="flat">
              <a:noFill/>
              <a:miter lim="400000"/>
            </a:ln>
            <a:effectLst/>
          </p:spPr>
        </p:pic>
        <p:pic>
          <p:nvPicPr>
            <p:cNvPr id="75" name="pasted-image.png" descr="pasted-image.png"/>
            <p:cNvPicPr>
              <a:picLocks noChangeAspect="1"/>
            </p:cNvPicPr>
            <p:nvPr/>
          </p:nvPicPr>
          <p:blipFill>
            <a:blip r:embed="rId5">
              <a:extLst/>
            </a:blip>
            <a:srcRect b="46722"/>
            <a:stretch>
              <a:fillRect/>
            </a:stretch>
          </p:blipFill>
          <p:spPr>
            <a:xfrm>
              <a:off x="2848619" y="150194"/>
              <a:ext cx="2054036" cy="3208079"/>
            </a:xfrm>
            <a:prstGeom prst="rect">
              <a:avLst/>
            </a:prstGeom>
            <a:ln w="3175" cap="flat">
              <a:noFill/>
              <a:miter lim="400000"/>
            </a:ln>
            <a:effectLst/>
          </p:spPr>
        </p:pic>
        <p:pic>
          <p:nvPicPr>
            <p:cNvPr id="76" name="pasted-image.png" descr="pasted-image.png"/>
            <p:cNvPicPr>
              <a:picLocks noChangeAspect="1"/>
            </p:cNvPicPr>
            <p:nvPr/>
          </p:nvPicPr>
          <p:blipFill>
            <a:blip r:embed="rId4">
              <a:extLst/>
            </a:blip>
            <a:srcRect/>
            <a:stretch>
              <a:fillRect/>
            </a:stretch>
          </p:blipFill>
          <p:spPr>
            <a:xfrm>
              <a:off x="0" y="0"/>
              <a:ext cx="5752683" cy="44441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799" y="21600"/>
                  </a:lnTo>
                  <a:lnTo>
                    <a:pt x="21600" y="21600"/>
                  </a:lnTo>
                  <a:lnTo>
                    <a:pt x="21600" y="10800"/>
                  </a:lnTo>
                  <a:lnTo>
                    <a:pt x="21600" y="0"/>
                  </a:lnTo>
                  <a:lnTo>
                    <a:pt x="10799" y="0"/>
                  </a:lnTo>
                  <a:lnTo>
                    <a:pt x="0" y="0"/>
                  </a:lnTo>
                  <a:close/>
                  <a:moveTo>
                    <a:pt x="18836" y="18244"/>
                  </a:moveTo>
                  <a:cubicBezTo>
                    <a:pt x="18883" y="18248"/>
                    <a:pt x="18946" y="18290"/>
                    <a:pt x="19038" y="18359"/>
                  </a:cubicBezTo>
                  <a:cubicBezTo>
                    <a:pt x="19134" y="18363"/>
                    <a:pt x="19236" y="18398"/>
                    <a:pt x="19284" y="18460"/>
                  </a:cubicBezTo>
                  <a:cubicBezTo>
                    <a:pt x="19328" y="18517"/>
                    <a:pt x="19568" y="18560"/>
                    <a:pt x="19818" y="18558"/>
                  </a:cubicBezTo>
                  <a:cubicBezTo>
                    <a:pt x="20287" y="18555"/>
                    <a:pt x="20867" y="18690"/>
                    <a:pt x="20986" y="18830"/>
                  </a:cubicBezTo>
                  <a:cubicBezTo>
                    <a:pt x="21147" y="19019"/>
                    <a:pt x="20878" y="19125"/>
                    <a:pt x="20181" y="19168"/>
                  </a:cubicBezTo>
                  <a:cubicBezTo>
                    <a:pt x="20020" y="19194"/>
                    <a:pt x="19894" y="19225"/>
                    <a:pt x="19845" y="19266"/>
                  </a:cubicBezTo>
                  <a:cubicBezTo>
                    <a:pt x="19851" y="19282"/>
                    <a:pt x="19857" y="19298"/>
                    <a:pt x="19871" y="19320"/>
                  </a:cubicBezTo>
                  <a:cubicBezTo>
                    <a:pt x="19939" y="19425"/>
                    <a:pt x="19915" y="19484"/>
                    <a:pt x="19740" y="19617"/>
                  </a:cubicBezTo>
                  <a:cubicBezTo>
                    <a:pt x="19539" y="19771"/>
                    <a:pt x="19531" y="19793"/>
                    <a:pt x="19637" y="19945"/>
                  </a:cubicBezTo>
                  <a:cubicBezTo>
                    <a:pt x="19744" y="20097"/>
                    <a:pt x="19738" y="20117"/>
                    <a:pt x="19547" y="20227"/>
                  </a:cubicBezTo>
                  <a:cubicBezTo>
                    <a:pt x="19433" y="20291"/>
                    <a:pt x="19306" y="20403"/>
                    <a:pt x="19265" y="20472"/>
                  </a:cubicBezTo>
                  <a:cubicBezTo>
                    <a:pt x="19224" y="20540"/>
                    <a:pt x="19046" y="20600"/>
                    <a:pt x="18870" y="20607"/>
                  </a:cubicBezTo>
                  <a:cubicBezTo>
                    <a:pt x="18589" y="20617"/>
                    <a:pt x="18551" y="20593"/>
                    <a:pt x="18556" y="20421"/>
                  </a:cubicBezTo>
                  <a:cubicBezTo>
                    <a:pt x="18559" y="20294"/>
                    <a:pt x="18527" y="20245"/>
                    <a:pt x="18463" y="20277"/>
                  </a:cubicBezTo>
                  <a:cubicBezTo>
                    <a:pt x="18410" y="20303"/>
                    <a:pt x="18296" y="20245"/>
                    <a:pt x="18213" y="20149"/>
                  </a:cubicBezTo>
                  <a:cubicBezTo>
                    <a:pt x="18063" y="19977"/>
                    <a:pt x="18064" y="19978"/>
                    <a:pt x="18101" y="20238"/>
                  </a:cubicBezTo>
                  <a:cubicBezTo>
                    <a:pt x="18132" y="20453"/>
                    <a:pt x="18106" y="20517"/>
                    <a:pt x="17962" y="20587"/>
                  </a:cubicBezTo>
                  <a:cubicBezTo>
                    <a:pt x="17722" y="20705"/>
                    <a:pt x="17204" y="20651"/>
                    <a:pt x="17043" y="20491"/>
                  </a:cubicBezTo>
                  <a:cubicBezTo>
                    <a:pt x="16897" y="20346"/>
                    <a:pt x="16587" y="20308"/>
                    <a:pt x="16368" y="20406"/>
                  </a:cubicBezTo>
                  <a:cubicBezTo>
                    <a:pt x="16206" y="20479"/>
                    <a:pt x="16117" y="20479"/>
                    <a:pt x="16049" y="20406"/>
                  </a:cubicBezTo>
                  <a:cubicBezTo>
                    <a:pt x="15980" y="20332"/>
                    <a:pt x="15919" y="20338"/>
                    <a:pt x="15823" y="20429"/>
                  </a:cubicBezTo>
                  <a:cubicBezTo>
                    <a:pt x="15741" y="20507"/>
                    <a:pt x="15621" y="20530"/>
                    <a:pt x="15507" y="20491"/>
                  </a:cubicBezTo>
                  <a:cubicBezTo>
                    <a:pt x="15289" y="20416"/>
                    <a:pt x="15257" y="20185"/>
                    <a:pt x="15463" y="20165"/>
                  </a:cubicBezTo>
                  <a:cubicBezTo>
                    <a:pt x="15542" y="20157"/>
                    <a:pt x="15702" y="20038"/>
                    <a:pt x="15817" y="19901"/>
                  </a:cubicBezTo>
                  <a:cubicBezTo>
                    <a:pt x="16053" y="19617"/>
                    <a:pt x="16132" y="19596"/>
                    <a:pt x="16191" y="19793"/>
                  </a:cubicBezTo>
                  <a:cubicBezTo>
                    <a:pt x="16213" y="19869"/>
                    <a:pt x="16264" y="19907"/>
                    <a:pt x="16301" y="19877"/>
                  </a:cubicBezTo>
                  <a:cubicBezTo>
                    <a:pt x="16342" y="19844"/>
                    <a:pt x="16339" y="19776"/>
                    <a:pt x="16292" y="19704"/>
                  </a:cubicBezTo>
                  <a:cubicBezTo>
                    <a:pt x="16197" y="19556"/>
                    <a:pt x="16267" y="19476"/>
                    <a:pt x="16788" y="19158"/>
                  </a:cubicBezTo>
                  <a:cubicBezTo>
                    <a:pt x="17022" y="19015"/>
                    <a:pt x="17211" y="18954"/>
                    <a:pt x="17256" y="19002"/>
                  </a:cubicBezTo>
                  <a:cubicBezTo>
                    <a:pt x="17301" y="19049"/>
                    <a:pt x="17388" y="19026"/>
                    <a:pt x="17469" y="18950"/>
                  </a:cubicBezTo>
                  <a:cubicBezTo>
                    <a:pt x="17591" y="18834"/>
                    <a:pt x="17634" y="18847"/>
                    <a:pt x="17842" y="19052"/>
                  </a:cubicBezTo>
                  <a:cubicBezTo>
                    <a:pt x="18005" y="19213"/>
                    <a:pt x="18091" y="19250"/>
                    <a:pt x="18126" y="19175"/>
                  </a:cubicBezTo>
                  <a:cubicBezTo>
                    <a:pt x="18156" y="19113"/>
                    <a:pt x="18146" y="19094"/>
                    <a:pt x="18103" y="19129"/>
                  </a:cubicBezTo>
                  <a:cubicBezTo>
                    <a:pt x="17982" y="19226"/>
                    <a:pt x="17836" y="18935"/>
                    <a:pt x="17931" y="18788"/>
                  </a:cubicBezTo>
                  <a:cubicBezTo>
                    <a:pt x="18071" y="18569"/>
                    <a:pt x="18488" y="18717"/>
                    <a:pt x="18416" y="18959"/>
                  </a:cubicBezTo>
                  <a:cubicBezTo>
                    <a:pt x="18396" y="19026"/>
                    <a:pt x="18434" y="19108"/>
                    <a:pt x="18499" y="19141"/>
                  </a:cubicBezTo>
                  <a:cubicBezTo>
                    <a:pt x="18564" y="19173"/>
                    <a:pt x="18595" y="19170"/>
                    <a:pt x="18566" y="19133"/>
                  </a:cubicBezTo>
                  <a:cubicBezTo>
                    <a:pt x="18553" y="19117"/>
                    <a:pt x="18554" y="19092"/>
                    <a:pt x="18559" y="19063"/>
                  </a:cubicBezTo>
                  <a:cubicBezTo>
                    <a:pt x="18536" y="18992"/>
                    <a:pt x="18541" y="18925"/>
                    <a:pt x="18579" y="18832"/>
                  </a:cubicBezTo>
                  <a:cubicBezTo>
                    <a:pt x="18636" y="18696"/>
                    <a:pt x="18636" y="18627"/>
                    <a:pt x="18576" y="18579"/>
                  </a:cubicBezTo>
                  <a:cubicBezTo>
                    <a:pt x="18522" y="18536"/>
                    <a:pt x="18550" y="18460"/>
                    <a:pt x="18660" y="18354"/>
                  </a:cubicBezTo>
                  <a:cubicBezTo>
                    <a:pt x="18739" y="18277"/>
                    <a:pt x="18781" y="18239"/>
                    <a:pt x="18836" y="18244"/>
                  </a:cubicBezTo>
                  <a:close/>
                  <a:moveTo>
                    <a:pt x="17769" y="19409"/>
                  </a:moveTo>
                  <a:cubicBezTo>
                    <a:pt x="17710" y="19394"/>
                    <a:pt x="17655" y="19430"/>
                    <a:pt x="17591" y="19517"/>
                  </a:cubicBezTo>
                  <a:cubicBezTo>
                    <a:pt x="17527" y="19606"/>
                    <a:pt x="17512" y="19651"/>
                    <a:pt x="17559" y="19617"/>
                  </a:cubicBezTo>
                  <a:cubicBezTo>
                    <a:pt x="17605" y="19584"/>
                    <a:pt x="17664" y="19601"/>
                    <a:pt x="17690" y="19656"/>
                  </a:cubicBezTo>
                  <a:cubicBezTo>
                    <a:pt x="17722" y="19724"/>
                    <a:pt x="17770" y="19719"/>
                    <a:pt x="17843" y="19640"/>
                  </a:cubicBezTo>
                  <a:cubicBezTo>
                    <a:pt x="17936" y="19541"/>
                    <a:pt x="17935" y="19517"/>
                    <a:pt x="17830" y="19442"/>
                  </a:cubicBezTo>
                  <a:cubicBezTo>
                    <a:pt x="17808" y="19426"/>
                    <a:pt x="17788" y="19414"/>
                    <a:pt x="17769" y="19409"/>
                  </a:cubicBezTo>
                  <a:close/>
                  <a:moveTo>
                    <a:pt x="18873" y="19478"/>
                  </a:moveTo>
                  <a:cubicBezTo>
                    <a:pt x="18840" y="19478"/>
                    <a:pt x="18807" y="19487"/>
                    <a:pt x="18782" y="19499"/>
                  </a:cubicBezTo>
                  <a:cubicBezTo>
                    <a:pt x="18733" y="19525"/>
                    <a:pt x="18774" y="19544"/>
                    <a:pt x="18873" y="19544"/>
                  </a:cubicBezTo>
                  <a:cubicBezTo>
                    <a:pt x="18972" y="19544"/>
                    <a:pt x="19012" y="19525"/>
                    <a:pt x="18962" y="19499"/>
                  </a:cubicBezTo>
                  <a:cubicBezTo>
                    <a:pt x="18938" y="19487"/>
                    <a:pt x="18906" y="19478"/>
                    <a:pt x="18873" y="19478"/>
                  </a:cubicBezTo>
                  <a:close/>
                  <a:moveTo>
                    <a:pt x="17359" y="19519"/>
                  </a:moveTo>
                  <a:cubicBezTo>
                    <a:pt x="17343" y="19513"/>
                    <a:pt x="17325" y="19513"/>
                    <a:pt x="17305" y="19523"/>
                  </a:cubicBezTo>
                  <a:cubicBezTo>
                    <a:pt x="17279" y="19535"/>
                    <a:pt x="17250" y="19563"/>
                    <a:pt x="17222" y="19607"/>
                  </a:cubicBezTo>
                  <a:cubicBezTo>
                    <a:pt x="17166" y="19694"/>
                    <a:pt x="17071" y="19723"/>
                    <a:pt x="16963" y="19688"/>
                  </a:cubicBezTo>
                  <a:cubicBezTo>
                    <a:pt x="16868" y="19658"/>
                    <a:pt x="16793" y="19657"/>
                    <a:pt x="16793" y="19688"/>
                  </a:cubicBezTo>
                  <a:cubicBezTo>
                    <a:pt x="16793" y="19804"/>
                    <a:pt x="17087" y="20122"/>
                    <a:pt x="17149" y="20072"/>
                  </a:cubicBezTo>
                  <a:cubicBezTo>
                    <a:pt x="17184" y="20044"/>
                    <a:pt x="17229" y="20056"/>
                    <a:pt x="17250" y="20099"/>
                  </a:cubicBezTo>
                  <a:cubicBezTo>
                    <a:pt x="17297" y="20198"/>
                    <a:pt x="17509" y="20204"/>
                    <a:pt x="17509" y="20107"/>
                  </a:cubicBezTo>
                  <a:cubicBezTo>
                    <a:pt x="17509" y="20068"/>
                    <a:pt x="17476" y="20009"/>
                    <a:pt x="17435" y="19976"/>
                  </a:cubicBezTo>
                  <a:cubicBezTo>
                    <a:pt x="17394" y="19943"/>
                    <a:pt x="17379" y="19838"/>
                    <a:pt x="17402" y="19744"/>
                  </a:cubicBezTo>
                  <a:cubicBezTo>
                    <a:pt x="17433" y="19620"/>
                    <a:pt x="17407" y="19537"/>
                    <a:pt x="17359" y="19519"/>
                  </a:cubicBezTo>
                  <a:close/>
                </a:path>
              </a:pathLst>
            </a:custGeom>
            <a:ln w="3175" cap="flat">
              <a:noFill/>
              <a:miter lim="400000"/>
            </a:ln>
            <a:effectLst/>
          </p:spPr>
        </p:pic>
      </p:grpSp>
      <p:sp>
        <p:nvSpPr>
          <p:cNvPr id="78" name="Slide Number"/>
          <p:cNvSpPr>
            <a:spLocks noGrp="1"/>
          </p:cNvSpPr>
          <p:nvPr>
            <p:ph type="sldNum" sz="quarter" idx="2"/>
          </p:nvPr>
        </p:nvSpPr>
        <p:spPr>
          <a:xfrm>
            <a:off x="11913056" y="12395299"/>
            <a:ext cx="541814" cy="868505"/>
          </a:xfrm>
          <a:prstGeom prst="rect">
            <a:avLst/>
          </a:prstGeom>
        </p:spPr>
        <p:txBody>
          <a:bodyPr/>
          <a:lstStyle/>
          <a:p>
            <a:br>
              <a:rPr lang="en-GB" dirty="0"/>
            </a:br>
            <a:fld id="{86CB4B4D-7CA3-9044-876B-883B54F8677D}" type="slidenum">
              <a:rPr smtClean="0"/>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maller text copy">
    <p:bg>
      <p:bgPr>
        <a:solidFill>
          <a:srgbClr val="F1F7EB"/>
        </a:solidFill>
        <a:effectLst/>
      </p:bgPr>
    </p:bg>
    <p:spTree>
      <p:nvGrpSpPr>
        <p:cNvPr id="1" name=""/>
        <p:cNvGrpSpPr/>
        <p:nvPr/>
      </p:nvGrpSpPr>
      <p:grpSpPr>
        <a:xfrm>
          <a:off x="0" y="0"/>
          <a:ext cx="0" cy="0"/>
          <a:chOff x="0" y="0"/>
          <a:chExt cx="0" cy="0"/>
        </a:xfrm>
      </p:grpSpPr>
      <p:pic>
        <p:nvPicPr>
          <p:cNvPr id="85"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86"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87"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88" name="Image"/>
          <p:cNvSpPr>
            <a:spLocks noGrp="1"/>
          </p:cNvSpPr>
          <p:nvPr>
            <p:ph type="pic" sz="quarter" idx="14"/>
          </p:nvPr>
        </p:nvSpPr>
        <p:spPr>
          <a:xfrm>
            <a:off x="13729377" y="2340295"/>
            <a:ext cx="5724978" cy="5240141"/>
          </a:xfrm>
          <a:prstGeom prst="rect">
            <a:avLst/>
          </a:prstGeom>
          <a:effectLst>
            <a:outerShdw blurRad="419100" dist="495300" rotWithShape="0">
              <a:srgbClr val="000000">
                <a:alpha val="75000"/>
              </a:srgbClr>
            </a:outerShdw>
          </a:effectLst>
        </p:spPr>
        <p:txBody>
          <a:bodyPr lIns="91439" tIns="45719" rIns="91439" bIns="45719">
            <a:noAutofit/>
          </a:bodyPr>
          <a:lstStyle/>
          <a:p>
            <a:endParaRPr/>
          </a:p>
        </p:txBody>
      </p:sp>
      <p:sp>
        <p:nvSpPr>
          <p:cNvPr id="89" name="Image"/>
          <p:cNvSpPr>
            <a:spLocks noGrp="1"/>
          </p:cNvSpPr>
          <p:nvPr>
            <p:ph type="pic" sz="quarter" idx="15"/>
          </p:nvPr>
        </p:nvSpPr>
        <p:spPr>
          <a:xfrm>
            <a:off x="4487067" y="1541964"/>
            <a:ext cx="5635866" cy="6877657"/>
          </a:xfrm>
          <a:prstGeom prst="rect">
            <a:avLst/>
          </a:prstGeom>
        </p:spPr>
        <p:txBody>
          <a:bodyPr lIns="91439" tIns="45719" rIns="91439" bIns="45719">
            <a:noAutofit/>
          </a:bodyPr>
          <a:lstStyle/>
          <a:p>
            <a:endParaRPr/>
          </a:p>
        </p:txBody>
      </p:sp>
      <p:sp>
        <p:nvSpPr>
          <p:cNvPr id="90" name="This"/>
          <p:cNvSpPr>
            <a:spLocks noGrp="1"/>
          </p:cNvSpPr>
          <p:nvPr>
            <p:ph type="body" sz="quarter" idx="16"/>
          </p:nvPr>
        </p:nvSpPr>
        <p:spPr>
          <a:xfrm>
            <a:off x="6796218" y="9036302"/>
            <a:ext cx="1067118" cy="687389"/>
          </a:xfrm>
          <a:prstGeom prst="rect">
            <a:avLst/>
          </a:prstGeom>
        </p:spPr>
        <p:txBody>
          <a:bodyPr wrap="none">
            <a:spAutoFit/>
          </a:bodyPr>
          <a:lstStyle>
            <a:lvl1pPr algn="l">
              <a:defRPr sz="3600">
                <a:solidFill>
                  <a:srgbClr val="171717"/>
                </a:solidFill>
                <a:latin typeface="Montserrat-Regular"/>
                <a:ea typeface="Montserrat-Regular"/>
                <a:cs typeface="Montserrat-Regular"/>
                <a:sym typeface="Montserrat-Regular"/>
              </a:defRPr>
            </a:lvl1pPr>
          </a:lstStyle>
          <a:p>
            <a:r>
              <a:t>This</a:t>
            </a:r>
          </a:p>
        </p:txBody>
      </p:sp>
      <p:sp>
        <p:nvSpPr>
          <p:cNvPr id="91" name="Not this"/>
          <p:cNvSpPr>
            <a:spLocks noGrp="1"/>
          </p:cNvSpPr>
          <p:nvPr>
            <p:ph type="body" sz="quarter" idx="17"/>
          </p:nvPr>
        </p:nvSpPr>
        <p:spPr>
          <a:xfrm>
            <a:off x="15513498" y="9016049"/>
            <a:ext cx="1977403" cy="687389"/>
          </a:xfrm>
          <a:prstGeom prst="rect">
            <a:avLst/>
          </a:prstGeom>
        </p:spPr>
        <p:txBody>
          <a:bodyPr wrap="none">
            <a:spAutoFit/>
          </a:bodyPr>
          <a:lstStyle>
            <a:lvl1pPr algn="l">
              <a:defRPr sz="3600">
                <a:solidFill>
                  <a:srgbClr val="171717"/>
                </a:solidFill>
                <a:latin typeface="Montserrat-Regular"/>
                <a:ea typeface="Montserrat-Regular"/>
                <a:cs typeface="Montserrat-Regular"/>
                <a:sym typeface="Montserrat-Regular"/>
              </a:defRPr>
            </a:lvl1pPr>
          </a:lstStyle>
          <a:p>
            <a:r>
              <a:t>Not this</a:t>
            </a:r>
          </a:p>
        </p:txBody>
      </p:sp>
      <p:sp>
        <p:nvSpPr>
          <p:cNvPr id="92" name="Hands on, sensorial and fun.…"/>
          <p:cNvSpPr>
            <a:spLocks noGrp="1"/>
          </p:cNvSpPr>
          <p:nvPr>
            <p:ph type="body" sz="quarter" idx="18"/>
          </p:nvPr>
        </p:nvSpPr>
        <p:spPr>
          <a:xfrm>
            <a:off x="3684243" y="10064246"/>
            <a:ext cx="6603619" cy="2033589"/>
          </a:xfrm>
          <a:prstGeom prst="rect">
            <a:avLst/>
          </a:prstGeom>
        </p:spPr>
        <p:txBody>
          <a:bodyPr>
            <a:spAutoFit/>
          </a:bodyPr>
          <a:lstStyle/>
          <a:p>
            <a:pPr>
              <a:defRPr sz="2400">
                <a:solidFill>
                  <a:srgbClr val="9C9C9A"/>
                </a:solidFill>
                <a:latin typeface="Courier Prime"/>
                <a:ea typeface="Courier Prime"/>
                <a:cs typeface="Courier Prime"/>
                <a:sym typeface="Courier Prime"/>
              </a:defRPr>
            </a:pPr>
            <a:r>
              <a:t>Hands on, sensorial and fun.</a:t>
            </a:r>
          </a:p>
          <a:p>
            <a:pPr>
              <a:defRPr sz="2400">
                <a:solidFill>
                  <a:srgbClr val="9C9C9A"/>
                </a:solidFill>
                <a:latin typeface="Courier Prime"/>
                <a:ea typeface="Courier Prime"/>
                <a:cs typeface="Courier Prime"/>
                <a:sym typeface="Courier Prime"/>
              </a:defRPr>
            </a:pPr>
            <a:r>
              <a:t>We want to foster the feeling of accomplishment of learning and doing, supported by state of the art technology</a:t>
            </a:r>
          </a:p>
        </p:txBody>
      </p:sp>
      <p:sp>
        <p:nvSpPr>
          <p:cNvPr id="93" name="Technology doesn't have all the fun here. It’s not a click &amp; grow solution, where you do nothing and learn nothing. Technology is a prop, it's not the main character."/>
          <p:cNvSpPr>
            <a:spLocks noGrp="1"/>
          </p:cNvSpPr>
          <p:nvPr>
            <p:ph type="body" sz="quarter" idx="19"/>
          </p:nvPr>
        </p:nvSpPr>
        <p:spPr>
          <a:xfrm>
            <a:off x="12781944" y="10064248"/>
            <a:ext cx="6899418" cy="2033588"/>
          </a:xfrm>
          <a:prstGeom prst="rect">
            <a:avLst/>
          </a:prstGeom>
        </p:spPr>
        <p:txBody>
          <a:bodyPr>
            <a:spAutoFit/>
          </a:bodyPr>
          <a:lstStyle>
            <a:lvl1pPr>
              <a:defRPr sz="2400">
                <a:solidFill>
                  <a:srgbClr val="9C9C9A"/>
                </a:solidFill>
                <a:latin typeface="Courier Prime"/>
                <a:ea typeface="Courier Prime"/>
                <a:cs typeface="Courier Prime"/>
                <a:sym typeface="Courier Prime"/>
              </a:defRPr>
            </a:lvl1pPr>
          </a:lstStyle>
          <a:p>
            <a:r>
              <a:t>Technology doesn't have all the fun here. It’s not a click &amp; grow solution, where you do nothing and learn nothing. Technology is a prop, it's not the main character.</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 up clean">
    <p:spTree>
      <p:nvGrpSpPr>
        <p:cNvPr id="1" name=""/>
        <p:cNvGrpSpPr/>
        <p:nvPr/>
      </p:nvGrpSpPr>
      <p:grpSpPr>
        <a:xfrm>
          <a:off x="0" y="0"/>
          <a:ext cx="0" cy="0"/>
          <a:chOff x="0" y="0"/>
          <a:chExt cx="0" cy="0"/>
        </a:xfrm>
      </p:grpSpPr>
      <p:sp>
        <p:nvSpPr>
          <p:cNvPr id="101" name="Image"/>
          <p:cNvSpPr>
            <a:spLocks noGrp="1"/>
          </p:cNvSpPr>
          <p:nvPr>
            <p:ph type="pic" idx="13"/>
          </p:nvPr>
        </p:nvSpPr>
        <p:spPr>
          <a:xfrm>
            <a:off x="12272031" y="-33751"/>
            <a:ext cx="12124068" cy="13783502"/>
          </a:xfrm>
          <a:prstGeom prst="rect">
            <a:avLst/>
          </a:prstGeom>
        </p:spPr>
        <p:txBody>
          <a:bodyPr lIns="91439" tIns="45719" rIns="91439" bIns="45719">
            <a:noAutofit/>
          </a:bodyPr>
          <a:lstStyle/>
          <a:p>
            <a:endParaRPr/>
          </a:p>
        </p:txBody>
      </p:sp>
      <p:sp>
        <p:nvSpPr>
          <p:cNvPr id="102" name="Rectangle"/>
          <p:cNvSpPr/>
          <p:nvPr/>
        </p:nvSpPr>
        <p:spPr>
          <a:xfrm>
            <a:off x="-16934" y="-50800"/>
            <a:ext cx="13461803" cy="14122400"/>
          </a:xfrm>
          <a:prstGeom prst="rect">
            <a:avLst/>
          </a:prstGeom>
          <a:solidFill>
            <a:srgbClr val="FFFFFF"/>
          </a:solidFill>
          <a:ln w="3175">
            <a:miter lim="400000"/>
          </a:ln>
        </p:spPr>
        <p:txBody>
          <a:bodyPr lIns="64293" tIns="64293" rIns="64293" bIns="64293" anchor="ctr"/>
          <a:lstStyle/>
          <a:p>
            <a:pPr>
              <a:defRPr sz="3000">
                <a:solidFill>
                  <a:srgbClr val="FFFFFF"/>
                </a:solidFill>
              </a:defRPr>
            </a:pPr>
            <a:endParaRPr/>
          </a:p>
        </p:txBody>
      </p:sp>
      <p:pic>
        <p:nvPicPr>
          <p:cNvPr id="103"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104"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105" name="Name of organisation"/>
          <p:cNvSpPr>
            <a:spLocks noGrp="1"/>
          </p:cNvSpPr>
          <p:nvPr>
            <p:ph type="body" sz="quarter" idx="14"/>
          </p:nvPr>
        </p:nvSpPr>
        <p:spPr>
          <a:xfrm>
            <a:off x="20745616" y="12601839"/>
            <a:ext cx="2914968" cy="433388"/>
          </a:xfrm>
          <a:prstGeom prst="rect">
            <a:avLst/>
          </a:prstGeom>
        </p:spPr>
        <p:txBody>
          <a:bodyPr wrap="none" anchor="ctr">
            <a:spAutoFit/>
          </a:bodyPr>
          <a:lstStyle>
            <a:lvl1pPr algn="r">
              <a:defRPr sz="2000">
                <a:solidFill>
                  <a:srgbClr val="F1F7EB"/>
                </a:solidFill>
                <a:latin typeface="Montserrat-Regular"/>
                <a:ea typeface="Montserrat-Regular"/>
                <a:cs typeface="Montserrat-Regular"/>
                <a:sym typeface="Montserrat-Regular"/>
              </a:defRPr>
            </a:lvl1pPr>
          </a:lstStyle>
          <a:p>
            <a:r>
              <a:t>Name of organisation</a:t>
            </a:r>
          </a:p>
        </p:txBody>
      </p:sp>
      <p:sp>
        <p:nvSpPr>
          <p:cNvPr id="106" name="Sub title"/>
          <p:cNvSpPr>
            <a:spLocks noGrp="1"/>
          </p:cNvSpPr>
          <p:nvPr>
            <p:ph type="body" sz="quarter" idx="15"/>
          </p:nvPr>
        </p:nvSpPr>
        <p:spPr>
          <a:xfrm>
            <a:off x="2946719" y="1328792"/>
            <a:ext cx="7534498" cy="843757"/>
          </a:xfrm>
          <a:prstGeom prst="rect">
            <a:avLst/>
          </a:prstGeom>
        </p:spPr>
        <p:txBody>
          <a:bodyPr lIns="53578" tIns="53578" rIns="53578" bIns="53578">
            <a:spAutoFit/>
          </a:bodyPr>
          <a:lstStyle>
            <a:lvl1pPr defTabSz="684609">
              <a:defRPr sz="4800">
                <a:solidFill>
                  <a:srgbClr val="292929"/>
                </a:solidFill>
                <a:latin typeface="Courier Prime"/>
                <a:ea typeface="Courier Prime"/>
                <a:cs typeface="Courier Prime"/>
                <a:sym typeface="Courier Prime"/>
              </a:defRPr>
            </a:lvl1pPr>
          </a:lstStyle>
          <a:p>
            <a:r>
              <a:t>Sub title</a:t>
            </a:r>
          </a:p>
        </p:txBody>
      </p:sp>
      <p:sp>
        <p:nvSpPr>
          <p:cNvPr id="107" name="Slide title"/>
          <p:cNvSpPr>
            <a:spLocks noGrp="1"/>
          </p:cNvSpPr>
          <p:nvPr>
            <p:ph type="body" sz="quarter" idx="16"/>
          </p:nvPr>
        </p:nvSpPr>
        <p:spPr>
          <a:xfrm>
            <a:off x="1313028" y="2619771"/>
            <a:ext cx="10801880" cy="1339058"/>
          </a:xfrm>
          <a:prstGeom prst="rect">
            <a:avLst/>
          </a:prstGeom>
        </p:spPr>
        <p:txBody>
          <a:bodyPr lIns="53578" tIns="53578" rIns="53578" bIns="53578">
            <a:spAutoFit/>
          </a:bodyPr>
          <a:lstStyle>
            <a:lvl1pPr defTabSz="684609">
              <a:defRPr sz="8000">
                <a:solidFill>
                  <a:srgbClr val="53BE60"/>
                </a:solidFill>
                <a:latin typeface="Montserrat-Regular"/>
                <a:ea typeface="Montserrat-Regular"/>
                <a:cs typeface="Montserrat-Regular"/>
                <a:sym typeface="Montserrat-Regular"/>
              </a:defRPr>
            </a:lvl1pPr>
          </a:lstStyle>
          <a:p>
            <a:r>
              <a:t>Slide title</a:t>
            </a:r>
          </a:p>
        </p:txBody>
      </p:sp>
      <p:sp>
        <p:nvSpPr>
          <p:cNvPr id="108" name="A kick off sentence that summarises the paragraph"/>
          <p:cNvSpPr>
            <a:spLocks noGrp="1"/>
          </p:cNvSpPr>
          <p:nvPr>
            <p:ph type="body" sz="quarter" idx="17"/>
          </p:nvPr>
        </p:nvSpPr>
        <p:spPr>
          <a:xfrm>
            <a:off x="2625570" y="4909712"/>
            <a:ext cx="8176795" cy="475457"/>
          </a:xfrm>
          <a:prstGeom prst="rect">
            <a:avLst/>
          </a:prstGeom>
        </p:spPr>
        <p:txBody>
          <a:bodyPr lIns="53578" tIns="53578" rIns="53578" bIns="53578">
            <a:spAutoFit/>
          </a:bodyPr>
          <a:lstStyle>
            <a:lvl1pPr algn="l" defTabSz="684609">
              <a:defRPr sz="2400">
                <a:solidFill>
                  <a:srgbClr val="292929"/>
                </a:solidFill>
                <a:latin typeface="Montserrat-Regular"/>
                <a:ea typeface="Montserrat-Regular"/>
                <a:cs typeface="Montserrat-Regular"/>
                <a:sym typeface="Montserrat-Regular"/>
              </a:defRPr>
            </a:lvl1pPr>
          </a:lstStyle>
          <a:p>
            <a:r>
              <a:t>A kick off sentence that summarises the paragraph</a:t>
            </a:r>
          </a:p>
        </p:txBody>
      </p:sp>
      <p:sp>
        <p:nvSpPr>
          <p:cNvPr id="109" name="Integer posuere erat a ante venenatis dapibus posuere velit aliquet. Duis mollis, est non commodo luctus, nisi erat porttitor ligula, eget lacinia odio sem nec elit. Fusce dapibus, tellus ac cursus commodo, tortor mauris condimentum nibh, ut fermentum massa justo sit amet risus. Morbi leo risus, porta ac consectetur ac, vestibulum at eroMorbi leo risus, porta ac consectetur ac, vestibulum at eros. Integer posuere erat a ante venenatis dapibus posuere velit aliquet.…"/>
          <p:cNvSpPr>
            <a:spLocks noGrp="1"/>
          </p:cNvSpPr>
          <p:nvPr>
            <p:ph type="body" sz="quarter" idx="18"/>
          </p:nvPr>
        </p:nvSpPr>
        <p:spPr>
          <a:xfrm>
            <a:off x="2625571" y="6128992"/>
            <a:ext cx="8176795" cy="4069557"/>
          </a:xfrm>
          <a:prstGeom prst="rect">
            <a:avLst/>
          </a:prstGeom>
        </p:spPr>
        <p:txBody>
          <a:bodyPr lIns="53578" tIns="53578" rIns="53578" bIns="53578">
            <a:spAutoFit/>
          </a:bodyPr>
          <a:lstStyle/>
          <a:p>
            <a:pPr algn="l" defTabSz="684609">
              <a:lnSpc>
                <a:spcPct val="110000"/>
              </a:lnSpc>
              <a:defRPr sz="2200">
                <a:solidFill>
                  <a:srgbClr val="292929"/>
                </a:solidFill>
                <a:latin typeface="Karla"/>
                <a:ea typeface="Karla"/>
                <a:cs typeface="Karla"/>
                <a:sym typeface="Karla"/>
              </a:defRPr>
            </a:pPr>
            <a:r>
              <a:t>Integer posuere erat a ante venenatis dapibus posuere velit aliquet. Duis mollis, est non commodo luctus, nisi erat porttitor ligula, eget lacinia odio sem nec elit. Fusce dapibus, tellus ac cursus commodo, tortor mauris condimentum nibh, ut fermentum massa justo sit amet risus. Morbi leo risus, porta ac consectetur ac, vestibulum at eroMorbi leo risus, porta ac consectetur ac, vestibulum at eros. Integer posuere erat a ante venenatis dapibus posuere velit aliquet. </a:t>
            </a:r>
          </a:p>
          <a:p>
            <a:pPr algn="l" defTabSz="684609">
              <a:lnSpc>
                <a:spcPct val="110000"/>
              </a:lnSpc>
              <a:defRPr sz="2200">
                <a:solidFill>
                  <a:srgbClr val="292929"/>
                </a:solidFill>
                <a:latin typeface="Karla"/>
                <a:ea typeface="Karla"/>
                <a:cs typeface="Karla"/>
                <a:sym typeface="Karla"/>
              </a:defRPr>
            </a:pPr>
            <a:endParaRPr/>
          </a:p>
          <a:p>
            <a:pPr algn="l" defTabSz="684609">
              <a:lnSpc>
                <a:spcPct val="110000"/>
              </a:lnSpc>
              <a:defRPr sz="2200">
                <a:solidFill>
                  <a:srgbClr val="292929"/>
                </a:solidFill>
                <a:latin typeface="Karla"/>
                <a:ea typeface="Karla"/>
                <a:cs typeface="Karla"/>
                <a:sym typeface="Karla"/>
              </a:defRPr>
            </a:pPr>
            <a:r>
              <a:t>Cum sociis natoque penatibus et magnis dis parturient montes, nascetur ridiculus mus. Donec sed odio dui.</a:t>
            </a:r>
          </a:p>
        </p:txBody>
      </p:sp>
      <p:sp>
        <p:nvSpPr>
          <p:cNvPr id="110" name="Enter text"/>
          <p:cNvSpPr>
            <a:spLocks noGrp="1"/>
          </p:cNvSpPr>
          <p:nvPr>
            <p:ph type="body" sz="quarter" idx="19"/>
          </p:nvPr>
        </p:nvSpPr>
        <p:spPr>
          <a:xfrm>
            <a:off x="13567289" y="5836236"/>
            <a:ext cx="10801881" cy="1199357"/>
          </a:xfrm>
          <a:prstGeom prst="rect">
            <a:avLst/>
          </a:prstGeom>
        </p:spPr>
        <p:txBody>
          <a:bodyPr lIns="53578" tIns="53578" rIns="53578" bIns="53578">
            <a:spAutoFit/>
          </a:bodyPr>
          <a:lstStyle>
            <a:lvl1pPr defTabSz="684609">
              <a:defRPr sz="7000">
                <a:solidFill>
                  <a:srgbClr val="FFFFFF"/>
                </a:solidFill>
                <a:latin typeface="Montserrat-Regular"/>
                <a:ea typeface="Montserrat-Regular"/>
                <a:cs typeface="Montserrat-Regular"/>
                <a:sym typeface="Montserrat-Regular"/>
              </a:defRPr>
            </a:lvl1pPr>
          </a:lstStyle>
          <a:p>
            <a:r>
              <a:t>Enter text</a:t>
            </a:r>
          </a:p>
        </p:txBody>
      </p:sp>
      <p:sp>
        <p:nvSpPr>
          <p:cNvPr id="111" name="Enter text"/>
          <p:cNvSpPr>
            <a:spLocks noGrp="1"/>
          </p:cNvSpPr>
          <p:nvPr>
            <p:ph type="body" sz="quarter" idx="20"/>
          </p:nvPr>
        </p:nvSpPr>
        <p:spPr>
          <a:xfrm>
            <a:off x="13567289" y="7207836"/>
            <a:ext cx="10801881" cy="907257"/>
          </a:xfrm>
          <a:prstGeom prst="rect">
            <a:avLst/>
          </a:prstGeom>
        </p:spPr>
        <p:txBody>
          <a:bodyPr lIns="53578" tIns="53578" rIns="53578" bIns="53578">
            <a:spAutoFit/>
          </a:bodyPr>
          <a:lstStyle>
            <a:lvl1pPr defTabSz="684609">
              <a:defRPr sz="5200">
                <a:solidFill>
                  <a:srgbClr val="FFFFFF"/>
                </a:solidFill>
                <a:latin typeface="Montserrat-Regular"/>
                <a:ea typeface="Montserrat-Regular"/>
                <a:cs typeface="Montserrat-Regular"/>
                <a:sym typeface="Montserrat-Regular"/>
              </a:defRPr>
            </a:lvl1pPr>
          </a:lstStyle>
          <a:p>
            <a:r>
              <a:t>Enter text</a:t>
            </a:r>
          </a:p>
        </p:txBody>
      </p:sp>
      <p:sp>
        <p:nvSpPr>
          <p:cNvPr id="1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 up horizontal copy">
    <p:bg>
      <p:bgPr>
        <a:solidFill>
          <a:srgbClr val="F1F7EB"/>
        </a:solidFill>
        <a:effectLst/>
      </p:bgPr>
    </p:bg>
    <p:spTree>
      <p:nvGrpSpPr>
        <p:cNvPr id="1" name=""/>
        <p:cNvGrpSpPr/>
        <p:nvPr/>
      </p:nvGrpSpPr>
      <p:grpSpPr>
        <a:xfrm>
          <a:off x="0" y="0"/>
          <a:ext cx="0" cy="0"/>
          <a:chOff x="0" y="0"/>
          <a:chExt cx="0" cy="0"/>
        </a:xfrm>
      </p:grpSpPr>
      <p:sp>
        <p:nvSpPr>
          <p:cNvPr id="153" name="IMG_5560.jpg"/>
          <p:cNvSpPr>
            <a:spLocks noGrp="1"/>
          </p:cNvSpPr>
          <p:nvPr>
            <p:ph type="pic" idx="13"/>
          </p:nvPr>
        </p:nvSpPr>
        <p:spPr>
          <a:xfrm>
            <a:off x="-1" y="-575734"/>
            <a:ext cx="24384001" cy="6858001"/>
          </a:xfrm>
          <a:prstGeom prst="rect">
            <a:avLst/>
          </a:prstGeom>
        </p:spPr>
        <p:txBody>
          <a:bodyPr lIns="91439" tIns="45719" rIns="91439" bIns="45719">
            <a:noAutofit/>
          </a:bodyPr>
          <a:lstStyle/>
          <a:p>
            <a:endParaRPr/>
          </a:p>
        </p:txBody>
      </p:sp>
      <p:pic>
        <p:nvPicPr>
          <p:cNvPr id="154" name="line.png" descr="line.png"/>
          <p:cNvPicPr>
            <a:picLocks noChangeAspect="1"/>
          </p:cNvPicPr>
          <p:nvPr/>
        </p:nvPicPr>
        <p:blipFill>
          <a:blip r:embed="rId2">
            <a:extLst/>
          </a:blip>
          <a:stretch>
            <a:fillRect/>
          </a:stretch>
        </p:blipFill>
        <p:spPr>
          <a:xfrm>
            <a:off x="-1" y="4441031"/>
            <a:ext cx="24384001" cy="4833938"/>
          </a:xfrm>
          <a:prstGeom prst="rect">
            <a:avLst/>
          </a:prstGeom>
          <a:ln w="3175">
            <a:miter lim="400000"/>
          </a:ln>
        </p:spPr>
      </p:pic>
      <p:sp>
        <p:nvSpPr>
          <p:cNvPr id="155" name="Section title"/>
          <p:cNvSpPr>
            <a:spLocks noGrp="1"/>
          </p:cNvSpPr>
          <p:nvPr>
            <p:ph type="body" sz="quarter" idx="14"/>
          </p:nvPr>
        </p:nvSpPr>
        <p:spPr>
          <a:xfrm>
            <a:off x="5512461" y="6095045"/>
            <a:ext cx="13359078" cy="843757"/>
          </a:xfrm>
          <a:prstGeom prst="rect">
            <a:avLst/>
          </a:prstGeom>
        </p:spPr>
        <p:txBody>
          <a:bodyPr lIns="53578" tIns="53578" rIns="53578" bIns="53578">
            <a:spAutoFit/>
          </a:bodyPr>
          <a:lstStyle>
            <a:lvl1pPr defTabSz="684609">
              <a:defRPr sz="4800">
                <a:solidFill>
                  <a:srgbClr val="3AB649"/>
                </a:solidFill>
                <a:latin typeface="Montserrat-Regular"/>
                <a:ea typeface="Montserrat-Regular"/>
                <a:cs typeface="Montserrat-Regular"/>
                <a:sym typeface="Montserrat-Regular"/>
              </a:defRPr>
            </a:lvl1pPr>
          </a:lstStyle>
          <a:p>
            <a:r>
              <a:t>Section title</a:t>
            </a:r>
          </a:p>
        </p:txBody>
      </p:sp>
      <p:sp>
        <p:nvSpPr>
          <p:cNvPr id="156" name="Main Points - use this if if there’s lots and lots of writing that needs to go into this box and it would crowd the other slide with its bigger text"/>
          <p:cNvSpPr>
            <a:spLocks noGrp="1"/>
          </p:cNvSpPr>
          <p:nvPr>
            <p:ph type="body" sz="quarter" idx="15"/>
          </p:nvPr>
        </p:nvSpPr>
        <p:spPr>
          <a:xfrm>
            <a:off x="4354620" y="8053619"/>
            <a:ext cx="15674762" cy="1745457"/>
          </a:xfrm>
          <a:prstGeom prst="rect">
            <a:avLst/>
          </a:prstGeom>
        </p:spPr>
        <p:txBody>
          <a:bodyPr lIns="53578" tIns="53578" rIns="53578" bIns="53578">
            <a:spAutoFit/>
          </a:bodyPr>
          <a:lstStyle>
            <a:lvl1pPr defTabSz="684609">
              <a:defRPr sz="3600">
                <a:solidFill>
                  <a:srgbClr val="171717"/>
                </a:solidFill>
                <a:latin typeface="Courier Prime"/>
                <a:ea typeface="Courier Prime"/>
                <a:cs typeface="Courier Prime"/>
                <a:sym typeface="Courier Prime"/>
              </a:defRPr>
            </a:lvl1pPr>
          </a:lstStyle>
          <a:p>
            <a:r>
              <a:t>Main Points - use this if if there’s lots and lots of writing that needs to go into this box and it would crowd the other slide with its bigger text</a:t>
            </a:r>
          </a:p>
        </p:txBody>
      </p:sp>
      <p:pic>
        <p:nvPicPr>
          <p:cNvPr id="157" name="pasted-image.pdf" descr="pasted-image.pdf"/>
          <p:cNvPicPr>
            <a:picLocks noChangeAspect="1"/>
          </p:cNvPicPr>
          <p:nvPr/>
        </p:nvPicPr>
        <p:blipFill>
          <a:blip r:embed="rId3">
            <a:extLst/>
          </a:blip>
          <a:stretch>
            <a:fillRect/>
          </a:stretch>
        </p:blipFill>
        <p:spPr>
          <a:xfrm>
            <a:off x="723415" y="12525485"/>
            <a:ext cx="601359" cy="586097"/>
          </a:xfrm>
          <a:prstGeom prst="rect">
            <a:avLst/>
          </a:prstGeom>
          <a:ln w="3175">
            <a:miter lim="400000"/>
          </a:ln>
        </p:spPr>
      </p:pic>
      <p:sp>
        <p:nvSpPr>
          <p:cNvPr id="158"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4"/>
              </a:defRPr>
            </a:lvl1pPr>
          </a:lstStyle>
          <a:p>
            <a:r>
              <a:rPr>
                <a:hlinkClick r:id="rId4"/>
              </a:rPr>
              <a:t>growobservatory.org</a:t>
            </a:r>
          </a:p>
        </p:txBody>
      </p:sp>
      <p:sp>
        <p:nvSpPr>
          <p:cNvPr id="159" name="Name of organisation"/>
          <p:cNvSpPr/>
          <p:nvPr/>
        </p:nvSpPr>
        <p:spPr>
          <a:xfrm>
            <a:off x="20745616" y="12601839"/>
            <a:ext cx="2914968"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16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White">
    <p:bg>
      <p:bgPr>
        <a:solidFill>
          <a:srgbClr val="FFFFFF"/>
        </a:solidFill>
        <a:effectLst/>
      </p:bgPr>
    </p:bg>
    <p:spTree>
      <p:nvGrpSpPr>
        <p:cNvPr id="1" name=""/>
        <p:cNvGrpSpPr/>
        <p:nvPr/>
      </p:nvGrpSpPr>
      <p:grpSpPr>
        <a:xfrm>
          <a:off x="0" y="0"/>
          <a:ext cx="0" cy="0"/>
          <a:chOff x="0" y="0"/>
          <a:chExt cx="0" cy="0"/>
        </a:xfrm>
      </p:grpSpPr>
      <p:pic>
        <p:nvPicPr>
          <p:cNvPr id="167"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168" name="growobservatory.org"/>
          <p:cNvSpPr/>
          <p:nvPr/>
        </p:nvSpPr>
        <p:spPr>
          <a:xfrm>
            <a:off x="1520441" y="12601839"/>
            <a:ext cx="2825052" cy="433389"/>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169" name="Name of organisation"/>
          <p:cNvSpPr>
            <a:spLocks noGrp="1"/>
          </p:cNvSpPr>
          <p:nvPr>
            <p:ph type="body" sz="quarter" idx="13"/>
          </p:nvPr>
        </p:nvSpPr>
        <p:spPr>
          <a:xfrm>
            <a:off x="20745616" y="12601839"/>
            <a:ext cx="2914969"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17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offWhite">
    <p:bg>
      <p:bgPr>
        <a:solidFill>
          <a:srgbClr val="F1F7EB"/>
        </a:solidFill>
        <a:effectLst/>
      </p:bgPr>
    </p:bg>
    <p:spTree>
      <p:nvGrpSpPr>
        <p:cNvPr id="1" name=""/>
        <p:cNvGrpSpPr/>
        <p:nvPr/>
      </p:nvGrpSpPr>
      <p:grpSpPr>
        <a:xfrm>
          <a:off x="0" y="0"/>
          <a:ext cx="0" cy="0"/>
          <a:chOff x="0" y="0"/>
          <a:chExt cx="0" cy="0"/>
        </a:xfrm>
      </p:grpSpPr>
      <p:pic>
        <p:nvPicPr>
          <p:cNvPr id="177"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178"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179" name="Name of organisation"/>
          <p:cNvSpPr>
            <a:spLocks noGrp="1"/>
          </p:cNvSpPr>
          <p:nvPr>
            <p:ph type="body" sz="quarter" idx="13"/>
          </p:nvPr>
        </p:nvSpPr>
        <p:spPr>
          <a:xfrm>
            <a:off x="20745616" y="12601839"/>
            <a:ext cx="2914968" cy="433388"/>
          </a:xfrm>
          <a:prstGeom prst="rect">
            <a:avLst/>
          </a:prstGeom>
        </p:spPr>
        <p:txBody>
          <a:bodyPr wrap="none" anchor="ctr">
            <a:spAutoFit/>
          </a:bodyPr>
          <a:lstStyle>
            <a:lvl1pPr algn="r">
              <a:defRPr sz="2000">
                <a:solidFill>
                  <a:srgbClr val="454545"/>
                </a:solidFill>
                <a:latin typeface="Montserrat-Regular"/>
                <a:ea typeface="Montserrat-Regular"/>
                <a:cs typeface="Montserrat-Regular"/>
                <a:sym typeface="Montserrat-Regular"/>
              </a:defRPr>
            </a:lvl1pPr>
          </a:lstStyle>
          <a:p>
            <a:r>
              <a:t>Name of organisation</a:t>
            </a:r>
          </a:p>
        </p:txBody>
      </p:sp>
      <p:sp>
        <p:nvSpPr>
          <p:cNvPr id="1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pic>
        <p:nvPicPr>
          <p:cNvPr id="2" name="Screen Shot 2017-02-04 at 00.54.39.png" descr="Screen Shot 2017-02-04 at 00.54.39.png"/>
          <p:cNvPicPr>
            <a:picLocks noChangeAspect="1"/>
          </p:cNvPicPr>
          <p:nvPr/>
        </p:nvPicPr>
        <p:blipFill>
          <a:blip r:embed="rId20">
            <a:alphaModFix amt="22761"/>
            <a:extLst/>
          </a:blip>
          <a:stretch>
            <a:fillRect/>
          </a:stretch>
        </p:blipFill>
        <p:spPr>
          <a:xfrm>
            <a:off x="-1117600" y="-120651"/>
            <a:ext cx="25991467" cy="14736235"/>
          </a:xfrm>
          <a:prstGeom prst="rect">
            <a:avLst/>
          </a:prstGeom>
          <a:ln w="3175">
            <a:miter lim="400000"/>
          </a:ln>
        </p:spPr>
      </p:pic>
      <p:pic>
        <p:nvPicPr>
          <p:cNvPr id="3" name="pasted-image.pdf" descr="pasted-image.pdf"/>
          <p:cNvPicPr>
            <a:picLocks noChangeAspect="1"/>
          </p:cNvPicPr>
          <p:nvPr/>
        </p:nvPicPr>
        <p:blipFill>
          <a:blip r:embed="rId21">
            <a:extLst/>
          </a:blip>
          <a:stretch>
            <a:fillRect/>
          </a:stretch>
        </p:blipFill>
        <p:spPr>
          <a:xfrm>
            <a:off x="10157265" y="1511139"/>
            <a:ext cx="4069470" cy="1651323"/>
          </a:xfrm>
          <a:prstGeom prst="rect">
            <a:avLst/>
          </a:prstGeom>
          <a:ln w="3175">
            <a:miter lim="400000"/>
          </a:ln>
        </p:spPr>
      </p:pic>
      <p:sp>
        <p:nvSpPr>
          <p:cNvPr id="4" name="Title Text"/>
          <p:cNvSpPr>
            <a:spLocks noGrp="1"/>
          </p:cNvSpPr>
          <p:nvPr>
            <p:ph type="title"/>
          </p:nvPr>
        </p:nvSpPr>
        <p:spPr>
          <a:xfrm>
            <a:off x="5569743" y="2759273"/>
            <a:ext cx="13244513" cy="4179094"/>
          </a:xfrm>
          <a:prstGeom prst="rect">
            <a:avLst/>
          </a:prstGeom>
          <a:ln w="3175">
            <a:miter lim="400000"/>
          </a:ln>
          <a:extLst>
            <a:ext uri="{C572A759-6A51-4108-AA02-DFA0A04FC94B}">
              <ma14:wrappingTextBoxFlag xmlns="" xmlns:ma14="http://schemas.microsoft.com/office/mac/drawingml/2011/main" val="1"/>
            </a:ext>
          </a:extLst>
        </p:spPr>
        <p:txBody>
          <a:bodyPr lIns="64293" tIns="64293" rIns="64293" bIns="64293" anchor="b">
            <a:normAutofit/>
          </a:bodyPr>
          <a:lstStyle/>
          <a:p>
            <a:r>
              <a:t>Title Text</a:t>
            </a:r>
          </a:p>
        </p:txBody>
      </p:sp>
      <p:sp>
        <p:nvSpPr>
          <p:cNvPr id="5" name="Body Level One…"/>
          <p:cNvSpPr>
            <a:spLocks noGrp="1"/>
          </p:cNvSpPr>
          <p:nvPr>
            <p:ph type="body" idx="1"/>
          </p:nvPr>
        </p:nvSpPr>
        <p:spPr>
          <a:xfrm>
            <a:off x="5569743" y="7050881"/>
            <a:ext cx="13244513" cy="1430537"/>
          </a:xfrm>
          <a:prstGeom prst="rect">
            <a:avLst/>
          </a:prstGeom>
          <a:ln w="3175">
            <a:miter lim="400000"/>
          </a:ln>
          <a:extLst>
            <a:ext uri="{C572A759-6A51-4108-AA02-DFA0A04FC94B}">
              <ma14:wrappingTextBoxFlag xmlns="" xmlns:ma14="http://schemas.microsoft.com/office/mac/drawingml/2011/main" val="1"/>
            </a:ext>
          </a:extLst>
        </p:spPr>
        <p:txBody>
          <a:bodyPr lIns="64293" tIns="64293" rIns="64293" bIns="64293">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11943850" y="12395299"/>
            <a:ext cx="480226" cy="496888"/>
          </a:xfrm>
          <a:prstGeom prst="rect">
            <a:avLst/>
          </a:prstGeom>
          <a:ln w="3175">
            <a:miter lim="400000"/>
          </a:ln>
        </p:spPr>
        <p:txBody>
          <a:bodyPr wrap="none" lIns="64293" tIns="64293" rIns="64293" bIns="64293">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8" r:id="rId15"/>
    <p:sldLayoutId id="2147483670" r:id="rId16"/>
    <p:sldLayoutId id="2147483671" r:id="rId17"/>
    <p:sldLayoutId id="2147483672" r:id="rId18"/>
  </p:sldLayoutIdLst>
  <p:transition spd="med"/>
  <p:txStyles>
    <p:titleStyle>
      <a:lvl1pPr marL="0" marR="0" indent="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35.211.124.163/Circles/SOS.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growobservatory.org" TargetMode="Externa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hyperlink" Target="http://growobservatory.or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hyperlink" Target="http://growobservatory.or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Screen Shot 2017-02-04 at 00.54.39.png" descr="Screen Shot 2017-02-04 at 00.54.39.png"/>
          <p:cNvPicPr>
            <a:picLocks noChangeAspect="1"/>
          </p:cNvPicPr>
          <p:nvPr/>
        </p:nvPicPr>
        <p:blipFill>
          <a:blip r:embed="rId2">
            <a:alphaModFix amt="22761"/>
            <a:extLst/>
          </a:blip>
          <a:stretch>
            <a:fillRect/>
          </a:stretch>
        </p:blipFill>
        <p:spPr>
          <a:xfrm>
            <a:off x="-1236133" y="51593"/>
            <a:ext cx="25991467" cy="14736235"/>
          </a:xfrm>
          <a:prstGeom prst="rect">
            <a:avLst/>
          </a:prstGeom>
          <a:ln w="3175">
            <a:miter lim="400000"/>
          </a:ln>
        </p:spPr>
      </p:pic>
      <p:sp>
        <p:nvSpPr>
          <p:cNvPr id="386" name="Template Presentation"/>
          <p:cNvSpPr>
            <a:spLocks noGrp="1"/>
          </p:cNvSpPr>
          <p:nvPr>
            <p:ph type="body" idx="13"/>
          </p:nvPr>
        </p:nvSpPr>
        <p:spPr>
          <a:prstGeom prst="rect">
            <a:avLst/>
          </a:prstGeom>
        </p:spPr>
        <p:txBody>
          <a:bodyPr/>
          <a:lstStyle/>
          <a:p>
            <a:r>
              <a:rPr lang="en-GB" dirty="0"/>
              <a:t>SOS (by Cheating)</a:t>
            </a:r>
          </a:p>
        </p:txBody>
      </p:sp>
      <p:sp>
        <p:nvSpPr>
          <p:cNvPr id="387" name="This is the GROW"/>
          <p:cNvSpPr>
            <a:spLocks noGrp="1"/>
          </p:cNvSpPr>
          <p:nvPr>
            <p:ph type="body" idx="14"/>
          </p:nvPr>
        </p:nvSpPr>
        <p:spPr>
          <a:prstGeom prst="rect">
            <a:avLst/>
          </a:prstGeom>
        </p:spPr>
        <p:txBody>
          <a:bodyPr/>
          <a:lstStyle/>
          <a:p>
            <a:r>
              <a:rPr lang="en-GB" dirty="0"/>
              <a:t>Server Side </a:t>
            </a:r>
          </a:p>
        </p:txBody>
      </p:sp>
      <p:sp>
        <p:nvSpPr>
          <p:cNvPr id="388" name="Presenter"/>
          <p:cNvSpPr>
            <a:spLocks noGrp="1"/>
          </p:cNvSpPr>
          <p:nvPr>
            <p:ph type="body" idx="15"/>
          </p:nvPr>
        </p:nvSpPr>
        <p:spPr>
          <a:xfrm>
            <a:off x="1774783" y="8930746"/>
            <a:ext cx="20834435" cy="865188"/>
          </a:xfrm>
          <a:prstGeom prst="rect">
            <a:avLst/>
          </a:prstGeom>
        </p:spPr>
        <p:txBody>
          <a:bodyPr/>
          <a:lstStyle/>
          <a:p>
            <a:r>
              <a:rPr lang="en-GB" dirty="0"/>
              <a:t>Andy Cobley</a:t>
            </a:r>
          </a:p>
        </p:txBody>
      </p:sp>
      <p:sp>
        <p:nvSpPr>
          <p:cNvPr id="389" name="Organisation"/>
          <p:cNvSpPr>
            <a:spLocks noGrp="1"/>
          </p:cNvSpPr>
          <p:nvPr>
            <p:ph type="body" idx="16"/>
          </p:nvPr>
        </p:nvSpPr>
        <p:spPr>
          <a:xfrm>
            <a:off x="1774783" y="9838705"/>
            <a:ext cx="20834435" cy="865189"/>
          </a:xfrm>
          <a:prstGeom prst="rect">
            <a:avLst/>
          </a:prstGeom>
        </p:spPr>
        <p:txBody>
          <a:bodyPr/>
          <a:lstStyle/>
          <a:p>
            <a:r>
              <a:rPr lang="en-GB" dirty="0"/>
              <a:t>University of Dundee</a:t>
            </a:r>
            <a:endParaRPr dirty="0"/>
          </a:p>
        </p:txBody>
      </p:sp>
      <p:pic>
        <p:nvPicPr>
          <p:cNvPr id="390" name="pasted-image.pdf" descr="pasted-image.pdf"/>
          <p:cNvPicPr>
            <a:picLocks noChangeAspect="1"/>
          </p:cNvPicPr>
          <p:nvPr/>
        </p:nvPicPr>
        <p:blipFill>
          <a:blip r:embed="rId3">
            <a:extLst/>
          </a:blip>
          <a:stretch>
            <a:fillRect/>
          </a:stretch>
        </p:blipFill>
        <p:spPr>
          <a:xfrm>
            <a:off x="10157265" y="1511139"/>
            <a:ext cx="4069470" cy="1651323"/>
          </a:xfrm>
          <a:prstGeom prst="rect">
            <a:avLst/>
          </a:prstGeom>
          <a:ln w="3175">
            <a:miter lim="400000"/>
          </a:ln>
        </p:spPr>
      </p:pic>
      <p:sp>
        <p:nvSpPr>
          <p:cNvPr id="8" name="TextBox 7"/>
          <p:cNvSpPr txBox="1"/>
          <p:nvPr/>
        </p:nvSpPr>
        <p:spPr>
          <a:xfrm>
            <a:off x="5522836" y="12215900"/>
            <a:ext cx="14875328" cy="11147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Karla" pitchFamily="2" charset="0"/>
                <a:ea typeface="Karla" pitchFamily="2" charset="0"/>
                <a:cs typeface="+mn-cs"/>
                <a:sym typeface="Helvetica Light"/>
              </a:rPr>
              <a:t>This project has received funding from the European Union’s Horizon 2020 research and innovation programme under grant agreement No 690199</a:t>
            </a:r>
          </a:p>
        </p:txBody>
      </p:sp>
      <p:pic>
        <p:nvPicPr>
          <p:cNvPr id="9" name="Picture 8"/>
          <p:cNvPicPr>
            <a:picLocks noChangeAspect="1"/>
          </p:cNvPicPr>
          <p:nvPr/>
        </p:nvPicPr>
        <p:blipFill>
          <a:blip r:embed="rId4"/>
          <a:stretch>
            <a:fillRect/>
          </a:stretch>
        </p:blipFill>
        <p:spPr>
          <a:xfrm>
            <a:off x="3835756" y="12229910"/>
            <a:ext cx="1687080" cy="110071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Name of organisation"/>
          <p:cNvSpPr>
            <a:spLocks noGrp="1"/>
          </p:cNvSpPr>
          <p:nvPr>
            <p:ph type="body" idx="14"/>
          </p:nvPr>
        </p:nvSpPr>
        <p:spPr>
          <a:xfrm>
            <a:off x="21329819" y="12599724"/>
            <a:ext cx="2330765" cy="437618"/>
          </a:xfrm>
          <a:prstGeom prst="rect">
            <a:avLst/>
          </a:prstGeom>
        </p:spPr>
        <p:txBody>
          <a:bodyPr/>
          <a:lstStyle/>
          <a:p>
            <a:r>
              <a:rPr lang="en-GB" dirty="0"/>
              <a:t>University of Dundee</a:t>
            </a:r>
            <a:endParaRPr dirty="0"/>
          </a:p>
        </p:txBody>
      </p:sp>
      <p:sp>
        <p:nvSpPr>
          <p:cNvPr id="406" name="Curabitur blandit tempus porttitor. Donec id elit non mi porta gravida at eget metus.…"/>
          <p:cNvSpPr>
            <a:spLocks noGrp="1"/>
          </p:cNvSpPr>
          <p:nvPr>
            <p:ph type="body" idx="15"/>
          </p:nvPr>
        </p:nvSpPr>
        <p:spPr>
          <a:xfrm>
            <a:off x="2848950" y="4579992"/>
            <a:ext cx="9506601" cy="2324194"/>
          </a:xfrm>
          <a:prstGeom prst="rect">
            <a:avLst/>
          </a:prstGeom>
        </p:spPr>
        <p:txBody>
          <a:bodyPr/>
          <a:lstStyle/>
          <a:p>
            <a:pPr algn="l" defTabSz="684609">
              <a:defRPr sz="3600">
                <a:solidFill>
                  <a:srgbClr val="292929"/>
                </a:solidFill>
                <a:latin typeface="Courier Prime"/>
                <a:ea typeface="Courier Prime"/>
                <a:cs typeface="Courier Prime"/>
                <a:sym typeface="Courier Prime"/>
              </a:defRPr>
            </a:pPr>
            <a:r>
              <a:rPr lang="en-GB" sz="3600" dirty="0">
                <a:sym typeface="Courier Prime"/>
                <a:hlinkClick r:id="rId2"/>
              </a:rPr>
              <a:t>http://35.211.124.163/Circles/SOS.html</a:t>
            </a:r>
            <a:endParaRPr dirty="0"/>
          </a:p>
          <a:p>
            <a:pPr algn="l" defTabSz="684609">
              <a:defRPr sz="2400">
                <a:solidFill>
                  <a:srgbClr val="292929"/>
                </a:solidFill>
                <a:latin typeface="Courier Prime"/>
                <a:ea typeface="Courier Prime"/>
                <a:cs typeface="Courier Prime"/>
                <a:sym typeface="Courier Prime"/>
              </a:defRPr>
            </a:pPr>
            <a:endParaRPr dirty="0"/>
          </a:p>
          <a:p>
            <a:pPr algn="l" defTabSz="684609">
              <a:defRPr sz="2400">
                <a:solidFill>
                  <a:srgbClr val="292929"/>
                </a:solidFill>
                <a:latin typeface="Karla"/>
                <a:ea typeface="Karla"/>
                <a:cs typeface="Karla"/>
                <a:sym typeface="Karla"/>
              </a:defRPr>
            </a:pPr>
            <a:r>
              <a:rPr lang="en-GB" dirty="0"/>
              <a:t>Please feel free to play with it yourself</a:t>
            </a:r>
            <a:r>
              <a:rPr dirty="0"/>
              <a:t>.</a:t>
            </a:r>
            <a:endParaRPr lang="en-GB" dirty="0"/>
          </a:p>
          <a:p>
            <a:pPr algn="l" defTabSz="684609">
              <a:defRPr sz="2400">
                <a:solidFill>
                  <a:srgbClr val="292929"/>
                </a:solidFill>
                <a:latin typeface="Karla"/>
                <a:ea typeface="Karla"/>
                <a:cs typeface="Karla"/>
                <a:sym typeface="Karla"/>
              </a:defRPr>
            </a:pPr>
            <a:r>
              <a:rPr lang="en-GB" dirty="0"/>
              <a:t>Right click to show data</a:t>
            </a:r>
            <a:endParaRPr dirty="0"/>
          </a:p>
        </p:txBody>
      </p:sp>
      <p:sp>
        <p:nvSpPr>
          <p:cNvPr id="407" name="Slide title"/>
          <p:cNvSpPr>
            <a:spLocks noGrp="1"/>
          </p:cNvSpPr>
          <p:nvPr>
            <p:ph type="body" idx="16"/>
          </p:nvPr>
        </p:nvSpPr>
        <p:spPr>
          <a:xfrm>
            <a:off x="2764283" y="2657578"/>
            <a:ext cx="11643093" cy="1585530"/>
          </a:xfrm>
          <a:prstGeom prst="rect">
            <a:avLst/>
          </a:prstGeom>
        </p:spPr>
        <p:txBody>
          <a:bodyPr/>
          <a:lstStyle/>
          <a:p>
            <a:r>
              <a:rPr lang="en-GB" dirty="0"/>
              <a:t>Live Example,</a:t>
            </a:r>
            <a:br>
              <a:rPr lang="en-GB" dirty="0"/>
            </a:br>
            <a:r>
              <a:rPr lang="en-GB" dirty="0"/>
              <a:t>GROW and </a:t>
            </a:r>
            <a:r>
              <a:rPr lang="en-GB" dirty="0" err="1"/>
              <a:t>HackAir</a:t>
            </a:r>
            <a:endParaRPr dirty="0"/>
          </a:p>
        </p:txBody>
      </p:sp>
      <p:pic>
        <p:nvPicPr>
          <p:cNvPr id="8" name="Picture Placeholder 7">
            <a:extLst>
              <a:ext uri="{FF2B5EF4-FFF2-40B4-BE49-F238E27FC236}">
                <a16:creationId xmlns:a16="http://schemas.microsoft.com/office/drawing/2014/main" id="{58DF090D-1D19-5941-BD47-5ED9F78D2D5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8" b="448"/>
          <a:stretch>
            <a:fillRect/>
          </a:stretch>
        </p:blipFill>
        <p:spPr/>
      </p:pic>
    </p:spTree>
    <p:extLst>
      <p:ext uri="{BB962C8B-B14F-4D97-AF65-F5344CB8AC3E}">
        <p14:creationId xmlns:p14="http://schemas.microsoft.com/office/powerpoint/2010/main" val="27329270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Name of organisation"/>
          <p:cNvSpPr>
            <a:spLocks noGrp="1"/>
          </p:cNvSpPr>
          <p:nvPr>
            <p:ph type="body" idx="14"/>
          </p:nvPr>
        </p:nvSpPr>
        <p:spPr>
          <a:xfrm>
            <a:off x="21329819" y="12599724"/>
            <a:ext cx="2330765" cy="437618"/>
          </a:xfrm>
          <a:prstGeom prst="rect">
            <a:avLst/>
          </a:prstGeom>
        </p:spPr>
        <p:txBody>
          <a:bodyPr/>
          <a:lstStyle/>
          <a:p>
            <a:r>
              <a:rPr lang="en-GB" dirty="0"/>
              <a:t>University of Dundee</a:t>
            </a:r>
            <a:endParaRPr dirty="0"/>
          </a:p>
        </p:txBody>
      </p:sp>
      <p:sp>
        <p:nvSpPr>
          <p:cNvPr id="406" name="Curabitur blandit tempus porttitor. Donec id elit non mi porta gravida at eget metus.…"/>
          <p:cNvSpPr>
            <a:spLocks noGrp="1"/>
          </p:cNvSpPr>
          <p:nvPr>
            <p:ph type="body" idx="15"/>
          </p:nvPr>
        </p:nvSpPr>
        <p:spPr>
          <a:xfrm>
            <a:off x="2848950" y="4579992"/>
            <a:ext cx="9506601" cy="1400864"/>
          </a:xfrm>
          <a:prstGeom prst="rect">
            <a:avLst/>
          </a:prstGeom>
        </p:spPr>
        <p:txBody>
          <a:bodyPr/>
          <a:lstStyle/>
          <a:p>
            <a:pPr algn="l" defTabSz="684609">
              <a:defRPr sz="3600">
                <a:solidFill>
                  <a:srgbClr val="292929"/>
                </a:solidFill>
                <a:latin typeface="Courier Prime"/>
                <a:ea typeface="Courier Prime"/>
                <a:cs typeface="Courier Prime"/>
                <a:sym typeface="Courier Prime"/>
              </a:defRPr>
            </a:pPr>
            <a:r>
              <a:rPr lang="en-GB" sz="3600" dirty="0" err="1">
                <a:sym typeface="Courier Prime"/>
              </a:rPr>
              <a:t>PowerBI</a:t>
            </a:r>
            <a:r>
              <a:rPr lang="en-GB" sz="3600" dirty="0">
                <a:sym typeface="Courier Prime"/>
              </a:rPr>
              <a:t> on line</a:t>
            </a:r>
            <a:endParaRPr dirty="0"/>
          </a:p>
          <a:p>
            <a:pPr algn="l" defTabSz="684609">
              <a:defRPr sz="2400">
                <a:solidFill>
                  <a:srgbClr val="292929"/>
                </a:solidFill>
                <a:latin typeface="Courier Prime"/>
                <a:ea typeface="Courier Prime"/>
                <a:cs typeface="Courier Prime"/>
                <a:sym typeface="Courier Prime"/>
              </a:defRPr>
            </a:pPr>
            <a:endParaRPr dirty="0"/>
          </a:p>
          <a:p>
            <a:pPr algn="l" defTabSz="684609">
              <a:defRPr sz="2400">
                <a:solidFill>
                  <a:srgbClr val="292929"/>
                </a:solidFill>
                <a:latin typeface="Karla"/>
                <a:ea typeface="Karla"/>
                <a:cs typeface="Karla"/>
                <a:sym typeface="Karla"/>
              </a:defRPr>
            </a:pPr>
            <a:r>
              <a:rPr lang="en-GB" dirty="0"/>
              <a:t>Not public</a:t>
            </a:r>
            <a:r>
              <a:rPr dirty="0"/>
              <a:t>.</a:t>
            </a:r>
          </a:p>
        </p:txBody>
      </p:sp>
      <p:sp>
        <p:nvSpPr>
          <p:cNvPr id="407" name="Slide title"/>
          <p:cNvSpPr>
            <a:spLocks noGrp="1"/>
          </p:cNvSpPr>
          <p:nvPr>
            <p:ph type="body" idx="16"/>
          </p:nvPr>
        </p:nvSpPr>
        <p:spPr>
          <a:xfrm>
            <a:off x="2764283" y="2657578"/>
            <a:ext cx="11643093" cy="1585530"/>
          </a:xfrm>
          <a:prstGeom prst="rect">
            <a:avLst/>
          </a:prstGeom>
        </p:spPr>
        <p:txBody>
          <a:bodyPr/>
          <a:lstStyle/>
          <a:p>
            <a:r>
              <a:rPr lang="en-GB" dirty="0"/>
              <a:t>Interactive example,</a:t>
            </a:r>
            <a:br>
              <a:rPr lang="en-GB" dirty="0"/>
            </a:br>
            <a:r>
              <a:rPr lang="en-GB" dirty="0"/>
              <a:t>GROW and </a:t>
            </a:r>
            <a:r>
              <a:rPr lang="en-GB" dirty="0" err="1"/>
              <a:t>HackAir</a:t>
            </a:r>
            <a:endParaRPr dirty="0"/>
          </a:p>
        </p:txBody>
      </p:sp>
      <p:pic>
        <p:nvPicPr>
          <p:cNvPr id="5" name="Picture Placeholder 4">
            <a:extLst>
              <a:ext uri="{FF2B5EF4-FFF2-40B4-BE49-F238E27FC236}">
                <a16:creationId xmlns:a16="http://schemas.microsoft.com/office/drawing/2014/main" id="{A802D61C-6F20-FA41-AC75-8E46B61DA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119" r="8119"/>
          <a:stretch>
            <a:fillRect/>
          </a:stretch>
        </p:blipFill>
        <p:spPr/>
      </p:pic>
    </p:spTree>
    <p:extLst>
      <p:ext uri="{BB962C8B-B14F-4D97-AF65-F5344CB8AC3E}">
        <p14:creationId xmlns:p14="http://schemas.microsoft.com/office/powerpoint/2010/main" val="23051770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21%"/>
          <p:cNvSpPr/>
          <p:nvPr/>
        </p:nvSpPr>
        <p:spPr>
          <a:xfrm>
            <a:off x="9270444" y="6137035"/>
            <a:ext cx="906739" cy="699017"/>
          </a:xfrm>
          <a:prstGeom prst="rect">
            <a:avLst/>
          </a:prstGeom>
          <a:ln w="3175">
            <a:miter lim="400000"/>
          </a:ln>
          <a:extLst>
            <a:ext uri="{C572A759-6A51-4108-AA02-DFA0A04FC94B}">
              <ma14:wrappingTextBoxFlag xmlns="" xmlns:ma14="http://schemas.microsoft.com/office/mac/drawingml/2011/main" val="1"/>
            </a:ext>
          </a:extLst>
        </p:spPr>
        <p:txBody>
          <a:bodyPr wrap="none" lIns="139958" tIns="139958" rIns="139958" bIns="139958" anchor="ctr">
            <a:spAutoFit/>
          </a:bodyPr>
          <a:lstStyle>
            <a:lvl1pPr defTabSz="1828800">
              <a:defRPr sz="2800" b="1">
                <a:solidFill>
                  <a:srgbClr val="FFFFFF"/>
                </a:solidFill>
                <a:latin typeface="Karla"/>
                <a:ea typeface="Karla"/>
                <a:cs typeface="Karla"/>
                <a:sym typeface="Karla"/>
              </a:defRPr>
            </a:lvl1pPr>
          </a:lstStyle>
          <a:p>
            <a:r>
              <a:t>21%</a:t>
            </a:r>
          </a:p>
        </p:txBody>
      </p:sp>
      <p:sp>
        <p:nvSpPr>
          <p:cNvPr id="477" name="12%"/>
          <p:cNvSpPr/>
          <p:nvPr/>
        </p:nvSpPr>
        <p:spPr>
          <a:xfrm>
            <a:off x="21403317" y="3105960"/>
            <a:ext cx="726681" cy="713537"/>
          </a:xfrm>
          <a:prstGeom prst="rect">
            <a:avLst/>
          </a:prstGeom>
          <a:ln w="3175">
            <a:miter lim="400000"/>
          </a:ln>
          <a:extLst>
            <a:ext uri="{C572A759-6A51-4108-AA02-DFA0A04FC94B}">
              <ma14:wrappingTextBoxFlag xmlns="" xmlns:ma14="http://schemas.microsoft.com/office/mac/drawingml/2011/main" val="1"/>
            </a:ext>
          </a:extLst>
        </p:spPr>
        <p:txBody>
          <a:bodyPr wrap="none" lIns="139958" tIns="139958" rIns="139958" bIns="139958" anchor="ctr">
            <a:spAutoFit/>
          </a:bodyPr>
          <a:lstStyle/>
          <a:p>
            <a:pPr defTabSz="1828800">
              <a:defRPr sz="2800">
                <a:solidFill>
                  <a:srgbClr val="FFFFFF"/>
                </a:solidFill>
                <a:latin typeface="Karla"/>
                <a:ea typeface="Karla"/>
                <a:cs typeface="Karla"/>
                <a:sym typeface="Karla"/>
              </a:defRPr>
            </a:pPr>
            <a:r>
              <a:rPr dirty="0"/>
              <a:t>1</a:t>
            </a:r>
            <a:r>
              <a:rPr b="1" dirty="0"/>
              <a:t>%</a:t>
            </a:r>
          </a:p>
        </p:txBody>
      </p:sp>
      <p:sp>
        <p:nvSpPr>
          <p:cNvPr id="478" name="Chart Title"/>
          <p:cNvSpPr/>
          <p:nvPr/>
        </p:nvSpPr>
        <p:spPr>
          <a:xfrm>
            <a:off x="5512461" y="1099712"/>
            <a:ext cx="13359078" cy="1216198"/>
          </a:xfrm>
          <a:prstGeom prst="rect">
            <a:avLst/>
          </a:prstGeom>
          <a:ln w="3175">
            <a:miter lim="400000"/>
          </a:ln>
          <a:extLst>
            <a:ext uri="{C572A759-6A51-4108-AA02-DFA0A04FC94B}">
              <ma14:wrappingTextBoxFlag xmlns="" xmlns:ma14="http://schemas.microsoft.com/office/mac/drawingml/2011/main" val="1"/>
            </a:ext>
          </a:extLst>
        </p:spPr>
        <p:txBody>
          <a:bodyPr lIns="53578" tIns="53578" rIns="53578" bIns="53578">
            <a:spAutoFit/>
          </a:bodyPr>
          <a:lstStyle>
            <a:lvl1pPr defTabSz="684609">
              <a:defRPr sz="7200">
                <a:solidFill>
                  <a:srgbClr val="3AB649"/>
                </a:solidFill>
                <a:latin typeface="Montserrat-Regular"/>
                <a:ea typeface="Montserrat-Regular"/>
                <a:cs typeface="Montserrat-Regular"/>
                <a:sym typeface="Montserrat-Regular"/>
              </a:defRPr>
            </a:lvl1pPr>
          </a:lstStyle>
          <a:p>
            <a:r>
              <a:rPr lang="en-GB" dirty="0"/>
              <a:t>Data Flow</a:t>
            </a:r>
          </a:p>
        </p:txBody>
      </p:sp>
      <p:pic>
        <p:nvPicPr>
          <p:cNvPr id="479" name="pasted-image.pdf" descr="pasted-image.pdf"/>
          <p:cNvPicPr>
            <a:picLocks noChangeAspect="1"/>
          </p:cNvPicPr>
          <p:nvPr/>
        </p:nvPicPr>
        <p:blipFill>
          <a:blip r:embed="rId2">
            <a:extLst/>
          </a:blip>
          <a:stretch>
            <a:fillRect/>
          </a:stretch>
        </p:blipFill>
        <p:spPr>
          <a:xfrm>
            <a:off x="723415" y="12525485"/>
            <a:ext cx="601359" cy="586097"/>
          </a:xfrm>
          <a:prstGeom prst="rect">
            <a:avLst/>
          </a:prstGeom>
          <a:ln w="3175">
            <a:miter lim="400000"/>
          </a:ln>
        </p:spPr>
      </p:pic>
      <p:sp>
        <p:nvSpPr>
          <p:cNvPr id="480"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454545"/>
                </a:solidFill>
                <a:latin typeface="Montserrat-Regular"/>
                <a:ea typeface="Montserrat-Regular"/>
                <a:cs typeface="Montserrat-Regular"/>
                <a:sym typeface="Montserrat-Regular"/>
                <a:hlinkClick r:id="rId3"/>
              </a:defRPr>
            </a:lvl1pPr>
          </a:lstStyle>
          <a:p>
            <a:r>
              <a:rPr>
                <a:hlinkClick r:id="rId3"/>
              </a:rPr>
              <a:t>growobservatory.org</a:t>
            </a:r>
          </a:p>
        </p:txBody>
      </p:sp>
      <p:sp>
        <p:nvSpPr>
          <p:cNvPr id="481" name="Name of organisation"/>
          <p:cNvSpPr/>
          <p:nvPr/>
        </p:nvSpPr>
        <p:spPr>
          <a:xfrm>
            <a:off x="21329819" y="12599724"/>
            <a:ext cx="2330765" cy="43761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lgn="r">
              <a:defRPr sz="2000">
                <a:solidFill>
                  <a:srgbClr val="454545"/>
                </a:solidFill>
                <a:latin typeface="Montserrat-Regular"/>
                <a:ea typeface="Montserrat-Regular"/>
                <a:cs typeface="Montserrat-Regular"/>
                <a:sym typeface="Montserrat-Regular"/>
              </a:defRPr>
            </a:lvl1pPr>
          </a:lstStyle>
          <a:p>
            <a:r>
              <a:rPr lang="en-GB" dirty="0"/>
              <a:t>University of Dundee</a:t>
            </a:r>
            <a:endParaRPr dirty="0"/>
          </a:p>
        </p:txBody>
      </p:sp>
      <p:pic>
        <p:nvPicPr>
          <p:cNvPr id="5" name="Picture 4">
            <a:extLst>
              <a:ext uri="{FF2B5EF4-FFF2-40B4-BE49-F238E27FC236}">
                <a16:creationId xmlns:a16="http://schemas.microsoft.com/office/drawing/2014/main" id="{3A79CE38-4DC5-834B-998B-B69D06CB8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255" y="2756169"/>
            <a:ext cx="16419072" cy="8372747"/>
          </a:xfrm>
          <a:prstGeom prst="rect">
            <a:avLst/>
          </a:prstGeom>
        </p:spPr>
      </p:pic>
    </p:spTree>
    <p:extLst>
      <p:ext uri="{BB962C8B-B14F-4D97-AF65-F5344CB8AC3E}">
        <p14:creationId xmlns:p14="http://schemas.microsoft.com/office/powerpoint/2010/main" val="102913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age" descr="Image"/>
          <p:cNvPicPr>
            <a:picLocks noGrp="1" noChangeAspect="1"/>
          </p:cNvPicPr>
          <p:nvPr>
            <p:ph type="pic" idx="13"/>
          </p:nvPr>
        </p:nvPicPr>
        <p:blipFill>
          <a:blip r:embed="rId2">
            <a:extLst/>
          </a:blip>
          <a:srcRect t="38489" b="19322"/>
          <a:stretch>
            <a:fillRect/>
          </a:stretch>
        </p:blipFill>
        <p:spPr>
          <a:xfrm>
            <a:off x="0" y="6857999"/>
            <a:ext cx="24384000" cy="6858001"/>
          </a:xfrm>
          <a:prstGeom prst="rect">
            <a:avLst/>
          </a:prstGeom>
        </p:spPr>
      </p:pic>
      <p:pic>
        <p:nvPicPr>
          <p:cNvPr id="424" name="line.png" descr="line.png"/>
          <p:cNvPicPr>
            <a:picLocks noChangeAspect="1"/>
          </p:cNvPicPr>
          <p:nvPr/>
        </p:nvPicPr>
        <p:blipFill>
          <a:blip r:embed="rId3">
            <a:extLst/>
          </a:blip>
          <a:stretch>
            <a:fillRect/>
          </a:stretch>
        </p:blipFill>
        <p:spPr>
          <a:xfrm rot="10800000" flipH="1">
            <a:off x="-1" y="2476764"/>
            <a:ext cx="24384001" cy="4833939"/>
          </a:xfrm>
          <a:prstGeom prst="rect">
            <a:avLst/>
          </a:prstGeom>
          <a:ln w="3175">
            <a:miter lim="400000"/>
          </a:ln>
        </p:spPr>
      </p:pic>
      <p:pic>
        <p:nvPicPr>
          <p:cNvPr id="425" name="pasted-image.pdf" descr="pasted-image.pdf"/>
          <p:cNvPicPr>
            <a:picLocks noChangeAspect="1"/>
          </p:cNvPicPr>
          <p:nvPr/>
        </p:nvPicPr>
        <p:blipFill>
          <a:blip r:embed="rId4">
            <a:extLst/>
          </a:blip>
          <a:stretch>
            <a:fillRect/>
          </a:stretch>
        </p:blipFill>
        <p:spPr>
          <a:xfrm>
            <a:off x="723415" y="12525485"/>
            <a:ext cx="601359" cy="586097"/>
          </a:xfrm>
          <a:prstGeom prst="rect">
            <a:avLst/>
          </a:prstGeom>
          <a:ln w="3175">
            <a:miter lim="400000"/>
          </a:ln>
        </p:spPr>
      </p:pic>
      <p:sp>
        <p:nvSpPr>
          <p:cNvPr id="426"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1F7EB"/>
                </a:solidFill>
                <a:latin typeface="Montserrat-Regular"/>
                <a:ea typeface="Montserrat-Regular"/>
                <a:cs typeface="Montserrat-Regular"/>
                <a:sym typeface="Montserrat-Regular"/>
                <a:hlinkClick r:id="" action="ppaction://noaction"/>
              </a:defRPr>
            </a:lvl1pPr>
          </a:lstStyle>
          <a:p>
            <a:r>
              <a:rPr>
                <a:hlinkClick r:id="rId5"/>
              </a:rPr>
              <a:t>growobservatory.org</a:t>
            </a:r>
          </a:p>
        </p:txBody>
      </p:sp>
      <p:sp>
        <p:nvSpPr>
          <p:cNvPr id="427" name="Name of organisation"/>
          <p:cNvSpPr>
            <a:spLocks noGrp="1"/>
          </p:cNvSpPr>
          <p:nvPr>
            <p:ph type="body" idx="14"/>
          </p:nvPr>
        </p:nvSpPr>
        <p:spPr>
          <a:prstGeom prst="rect">
            <a:avLst/>
          </a:prstGeom>
        </p:spPr>
        <p:txBody>
          <a:bodyPr/>
          <a:lstStyle/>
          <a:p>
            <a:r>
              <a:t>Name of organisation</a:t>
            </a:r>
          </a:p>
        </p:txBody>
      </p:sp>
      <p:sp>
        <p:nvSpPr>
          <p:cNvPr id="428" name="Section title"/>
          <p:cNvSpPr>
            <a:spLocks noGrp="1"/>
          </p:cNvSpPr>
          <p:nvPr>
            <p:ph type="body" idx="15"/>
          </p:nvPr>
        </p:nvSpPr>
        <p:spPr>
          <a:xfrm>
            <a:off x="8588865" y="920457"/>
            <a:ext cx="7534497" cy="754533"/>
          </a:xfrm>
          <a:prstGeom prst="rect">
            <a:avLst/>
          </a:prstGeom>
        </p:spPr>
        <p:txBody>
          <a:bodyPr/>
          <a:lstStyle/>
          <a:p>
            <a:r>
              <a:rPr lang="en-GB" dirty="0"/>
              <a:t>Interfaces</a:t>
            </a:r>
            <a:endParaRPr dirty="0"/>
          </a:p>
        </p:txBody>
      </p:sp>
      <p:sp>
        <p:nvSpPr>
          <p:cNvPr id="429" name="Main Points - use this if if there’s lots and lots of writing that needs to go into this box and it would crowd the other slide with its bigger text"/>
          <p:cNvSpPr>
            <a:spLocks noGrp="1"/>
          </p:cNvSpPr>
          <p:nvPr>
            <p:ph type="body" idx="16"/>
          </p:nvPr>
        </p:nvSpPr>
        <p:spPr>
          <a:xfrm>
            <a:off x="2764283" y="2657578"/>
            <a:ext cx="13359079" cy="3062857"/>
          </a:xfrm>
          <a:prstGeom prst="rect">
            <a:avLst/>
          </a:prstGeom>
        </p:spPr>
        <p:txBody>
          <a:bodyPr/>
          <a:lstStyle/>
          <a:p>
            <a:r>
              <a:rPr lang="en-GB" dirty="0" err="1"/>
              <a:t>AirHack</a:t>
            </a:r>
            <a:r>
              <a:rPr lang="en-GB" dirty="0"/>
              <a:t> Python processes </a:t>
            </a:r>
            <a:r>
              <a:rPr lang="en-GB" dirty="0" err="1"/>
              <a:t>GetFeature</a:t>
            </a:r>
            <a:r>
              <a:rPr lang="en-GB" dirty="0"/>
              <a:t> of Interest and XML response</a:t>
            </a:r>
          </a:p>
          <a:p>
            <a:r>
              <a:rPr lang="en-GB" dirty="0"/>
              <a:t>GROW  processes </a:t>
            </a:r>
            <a:r>
              <a:rPr lang="en-GB" dirty="0" err="1"/>
              <a:t>Getcapabilities</a:t>
            </a:r>
            <a:r>
              <a:rPr lang="en-GB" dirty="0"/>
              <a:t> and JSON</a:t>
            </a:r>
          </a:p>
          <a:p>
            <a:endParaRPr dirty="0"/>
          </a:p>
        </p:txBody>
      </p:sp>
    </p:spTree>
    <p:extLst>
      <p:ext uri="{BB962C8B-B14F-4D97-AF65-F5344CB8AC3E}">
        <p14:creationId xmlns:p14="http://schemas.microsoft.com/office/powerpoint/2010/main" val="42541935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age" descr="Image"/>
          <p:cNvPicPr>
            <a:picLocks noGrp="1" noChangeAspect="1"/>
          </p:cNvPicPr>
          <p:nvPr>
            <p:ph type="pic" idx="13"/>
          </p:nvPr>
        </p:nvPicPr>
        <p:blipFill>
          <a:blip r:embed="rId2">
            <a:extLst/>
          </a:blip>
          <a:srcRect t="38489" b="19322"/>
          <a:stretch>
            <a:fillRect/>
          </a:stretch>
        </p:blipFill>
        <p:spPr>
          <a:xfrm>
            <a:off x="0" y="6857999"/>
            <a:ext cx="24384000" cy="6858001"/>
          </a:xfrm>
          <a:prstGeom prst="rect">
            <a:avLst/>
          </a:prstGeom>
        </p:spPr>
      </p:pic>
      <p:pic>
        <p:nvPicPr>
          <p:cNvPr id="424" name="line.png" descr="line.png"/>
          <p:cNvPicPr>
            <a:picLocks noChangeAspect="1"/>
          </p:cNvPicPr>
          <p:nvPr/>
        </p:nvPicPr>
        <p:blipFill>
          <a:blip r:embed="rId3">
            <a:extLst/>
          </a:blip>
          <a:stretch>
            <a:fillRect/>
          </a:stretch>
        </p:blipFill>
        <p:spPr>
          <a:xfrm rot="10800000" flipH="1">
            <a:off x="-1" y="2476764"/>
            <a:ext cx="24384001" cy="4833939"/>
          </a:xfrm>
          <a:prstGeom prst="rect">
            <a:avLst/>
          </a:prstGeom>
          <a:ln w="3175">
            <a:miter lim="400000"/>
          </a:ln>
        </p:spPr>
      </p:pic>
      <p:pic>
        <p:nvPicPr>
          <p:cNvPr id="425" name="pasted-image.pdf" descr="pasted-image.pdf"/>
          <p:cNvPicPr>
            <a:picLocks noChangeAspect="1"/>
          </p:cNvPicPr>
          <p:nvPr/>
        </p:nvPicPr>
        <p:blipFill>
          <a:blip r:embed="rId4">
            <a:extLst/>
          </a:blip>
          <a:stretch>
            <a:fillRect/>
          </a:stretch>
        </p:blipFill>
        <p:spPr>
          <a:xfrm>
            <a:off x="723415" y="12525485"/>
            <a:ext cx="601359" cy="586097"/>
          </a:xfrm>
          <a:prstGeom prst="rect">
            <a:avLst/>
          </a:prstGeom>
          <a:ln w="3175">
            <a:miter lim="400000"/>
          </a:ln>
        </p:spPr>
      </p:pic>
      <p:sp>
        <p:nvSpPr>
          <p:cNvPr id="426" name="growobservatory.org"/>
          <p:cNvSpPr/>
          <p:nvPr/>
        </p:nvSpPr>
        <p:spPr>
          <a:xfrm>
            <a:off x="1520441" y="12601839"/>
            <a:ext cx="2825052" cy="433388"/>
          </a:xfrm>
          <a:prstGeom prst="rect">
            <a:avLst/>
          </a:prstGeom>
          <a:ln w="3175">
            <a:miter lim="400000"/>
          </a:ln>
          <a:extLst>
            <a:ext uri="{C572A759-6A51-4108-AA02-DFA0A04FC94B}">
              <ma14:wrappingTextBoxFlag xmlns="" xmlns:ma14="http://schemas.microsoft.com/office/mac/drawingml/2011/main" val="1"/>
            </a:ext>
          </a:extLst>
        </p:spPr>
        <p:txBody>
          <a:bodyPr wrap="none" lIns="64293" tIns="64293" rIns="64293" bIns="64293" anchor="ctr">
            <a:spAutoFit/>
          </a:bodyPr>
          <a:lstStyle>
            <a:lvl1pPr>
              <a:defRPr sz="2000">
                <a:solidFill>
                  <a:srgbClr val="F1F7EB"/>
                </a:solidFill>
                <a:latin typeface="Montserrat-Regular"/>
                <a:ea typeface="Montserrat-Regular"/>
                <a:cs typeface="Montserrat-Regular"/>
                <a:sym typeface="Montserrat-Regular"/>
                <a:hlinkClick r:id="" action="ppaction://noaction"/>
              </a:defRPr>
            </a:lvl1pPr>
          </a:lstStyle>
          <a:p>
            <a:r>
              <a:rPr>
                <a:hlinkClick r:id="rId5"/>
              </a:rPr>
              <a:t>growobservatory.org</a:t>
            </a:r>
          </a:p>
        </p:txBody>
      </p:sp>
      <p:sp>
        <p:nvSpPr>
          <p:cNvPr id="427" name="Name of organisation"/>
          <p:cNvSpPr>
            <a:spLocks noGrp="1"/>
          </p:cNvSpPr>
          <p:nvPr>
            <p:ph type="body" idx="14"/>
          </p:nvPr>
        </p:nvSpPr>
        <p:spPr>
          <a:prstGeom prst="rect">
            <a:avLst/>
          </a:prstGeom>
        </p:spPr>
        <p:txBody>
          <a:bodyPr/>
          <a:lstStyle/>
          <a:p>
            <a:r>
              <a:t>Name of organisation</a:t>
            </a:r>
          </a:p>
        </p:txBody>
      </p:sp>
      <p:sp>
        <p:nvSpPr>
          <p:cNvPr id="428" name="Section title"/>
          <p:cNvSpPr>
            <a:spLocks noGrp="1"/>
          </p:cNvSpPr>
          <p:nvPr>
            <p:ph type="body" idx="15"/>
          </p:nvPr>
        </p:nvSpPr>
        <p:spPr>
          <a:xfrm>
            <a:off x="8588865" y="920457"/>
            <a:ext cx="7534497" cy="754533"/>
          </a:xfrm>
          <a:prstGeom prst="rect">
            <a:avLst/>
          </a:prstGeom>
        </p:spPr>
        <p:txBody>
          <a:bodyPr/>
          <a:lstStyle/>
          <a:p>
            <a:r>
              <a:rPr lang="en-GB" dirty="0" err="1"/>
              <a:t>Conculsion</a:t>
            </a:r>
            <a:endParaRPr dirty="0"/>
          </a:p>
        </p:txBody>
      </p:sp>
      <p:sp>
        <p:nvSpPr>
          <p:cNvPr id="429" name="Main Points - use this if if there’s lots and lots of writing that needs to go into this box and it would crowd the other slide with its bigger text"/>
          <p:cNvSpPr>
            <a:spLocks noGrp="1"/>
          </p:cNvSpPr>
          <p:nvPr>
            <p:ph type="body" idx="16"/>
          </p:nvPr>
        </p:nvSpPr>
        <p:spPr>
          <a:xfrm>
            <a:off x="2764283" y="2657578"/>
            <a:ext cx="13359079" cy="1585530"/>
          </a:xfrm>
          <a:prstGeom prst="rect">
            <a:avLst/>
          </a:prstGeom>
        </p:spPr>
        <p:txBody>
          <a:bodyPr/>
          <a:lstStyle/>
          <a:p>
            <a:r>
              <a:rPr lang="en-GB" dirty="0"/>
              <a:t>GROW SOS needs some work !</a:t>
            </a:r>
          </a:p>
          <a:p>
            <a:endParaRPr dirty="0"/>
          </a:p>
        </p:txBody>
      </p:sp>
    </p:spTree>
    <p:extLst>
      <p:ext uri="{BB962C8B-B14F-4D97-AF65-F5344CB8AC3E}">
        <p14:creationId xmlns:p14="http://schemas.microsoft.com/office/powerpoint/2010/main" val="13670972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Image" descr="Image"/>
          <p:cNvPicPr>
            <a:picLocks noGrp="1" noChangeAspect="1"/>
          </p:cNvPicPr>
          <p:nvPr>
            <p:ph type="pic" idx="13"/>
          </p:nvPr>
        </p:nvPicPr>
        <p:blipFill>
          <a:blip r:embed="rId2">
            <a:alphaModFix amt="8617"/>
            <a:extLst/>
          </a:blip>
          <a:stretch>
            <a:fillRect/>
          </a:stretch>
        </p:blipFill>
        <p:spPr>
          <a:xfrm>
            <a:off x="-332048" y="-1491365"/>
            <a:ext cx="25048096" cy="16698730"/>
          </a:xfrm>
          <a:prstGeom prst="rect">
            <a:avLst/>
          </a:prstGeom>
        </p:spPr>
      </p:pic>
      <p:sp>
        <p:nvSpPr>
          <p:cNvPr id="466" name="Some other slides"/>
          <p:cNvSpPr>
            <a:spLocks noGrp="1"/>
          </p:cNvSpPr>
          <p:nvPr>
            <p:ph type="body" idx="14"/>
          </p:nvPr>
        </p:nvSpPr>
        <p:spPr>
          <a:xfrm>
            <a:off x="3790813" y="3428847"/>
            <a:ext cx="16802374" cy="1652589"/>
          </a:xfrm>
          <a:prstGeom prst="rect">
            <a:avLst/>
          </a:prstGeom>
        </p:spPr>
        <p:txBody>
          <a:bodyPr/>
          <a:lstStyle/>
          <a:p>
            <a:r>
              <a:rPr lang="en-GB" dirty="0"/>
              <a:t>Thank You</a:t>
            </a:r>
            <a:endParaRPr dirty="0"/>
          </a:p>
        </p:txBody>
      </p:sp>
      <p:sp>
        <p:nvSpPr>
          <p:cNvPr id="3" name="Text Placeholder 2">
            <a:extLst>
              <a:ext uri="{FF2B5EF4-FFF2-40B4-BE49-F238E27FC236}">
                <a16:creationId xmlns:a16="http://schemas.microsoft.com/office/drawing/2014/main" id="{292A7787-D80A-C24E-983F-83B35DE768B0}"/>
              </a:ext>
            </a:extLst>
          </p:cNvPr>
          <p:cNvSpPr>
            <a:spLocks noGrp="1"/>
          </p:cNvSpPr>
          <p:nvPr>
            <p:ph type="body" sz="quarter" idx="15"/>
          </p:nvPr>
        </p:nvSpPr>
        <p:spPr/>
        <p:txBody>
          <a:bodyPr/>
          <a:lstStyle/>
          <a:p>
            <a:endParaRPr lang="en-US"/>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381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st="12700" dir="5400000" rotWithShape="0">
            <a:srgbClr val="000000">
              <a:alpha val="50000"/>
            </a:srgbClr>
          </a:outerShdw>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381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st="12700" dir="5400000" rotWithShape="0">
            <a:srgbClr val="000000">
              <a:alpha val="50000"/>
            </a:srgbClr>
          </a:outerShdw>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1133</TotalTime>
  <Words>121</Words>
  <Application>Microsoft Macintosh PowerPoint</Application>
  <PresentationFormat>Custom</PresentationFormat>
  <Paragraphs>31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Courier Prime</vt:lpstr>
      <vt:lpstr>Helvetica Light</vt:lpstr>
      <vt:lpstr>Helvetica Neue</vt:lpstr>
      <vt:lpstr>Karla</vt:lpstr>
      <vt:lpstr>Montserrat-Regular</vt:lpstr>
      <vt:lpstr>Varela Round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Parkinson</dc:creator>
  <cp:lastModifiedBy>Andrew Cobley (Staff)</cp:lastModifiedBy>
  <cp:revision>15</cp:revision>
  <dcterms:modified xsi:type="dcterms:W3CDTF">2019-04-11T20:20:18Z</dcterms:modified>
</cp:coreProperties>
</file>