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5" r:id="rId2"/>
    <p:sldMasterId id="2147483678" r:id="rId3"/>
    <p:sldMasterId id="2147483690" r:id="rId4"/>
  </p:sldMasterIdLst>
  <p:notesMasterIdLst>
    <p:notesMasterId r:id="rId31"/>
  </p:notesMasterIdLst>
  <p:sldIdLst>
    <p:sldId id="288" r:id="rId5"/>
    <p:sldId id="260" r:id="rId6"/>
    <p:sldId id="273" r:id="rId7"/>
    <p:sldId id="261" r:id="rId8"/>
    <p:sldId id="262" r:id="rId9"/>
    <p:sldId id="274" r:id="rId10"/>
    <p:sldId id="264" r:id="rId11"/>
    <p:sldId id="276" r:id="rId12"/>
    <p:sldId id="265" r:id="rId13"/>
    <p:sldId id="268" r:id="rId14"/>
    <p:sldId id="266" r:id="rId15"/>
    <p:sldId id="267" r:id="rId16"/>
    <p:sldId id="275" r:id="rId17"/>
    <p:sldId id="279" r:id="rId18"/>
    <p:sldId id="280" r:id="rId19"/>
    <p:sldId id="281" r:id="rId20"/>
    <p:sldId id="282" r:id="rId21"/>
    <p:sldId id="285" r:id="rId22"/>
    <p:sldId id="286" r:id="rId23"/>
    <p:sldId id="269" r:id="rId24"/>
    <p:sldId id="271" r:id="rId25"/>
    <p:sldId id="287" r:id="rId26"/>
    <p:sldId id="270" r:id="rId27"/>
    <p:sldId id="283" r:id="rId28"/>
    <p:sldId id="272" r:id="rId29"/>
    <p:sldId id="289" r:id="rId3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tair Ritchie" initials="ABH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ADC00"/>
    <a:srgbClr val="E4E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6" autoAdjust="0"/>
  </p:normalViewPr>
  <p:slideViewPr>
    <p:cSldViewPr snapToGrid="0">
      <p:cViewPr>
        <p:scale>
          <a:sx n="100" d="100"/>
          <a:sy n="100" d="100"/>
        </p:scale>
        <p:origin x="-161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14T08:42:21.773" idx="1">
    <p:pos x="3063" y="2341"/>
    <p:text>White text gets lost in the molten bits of planet.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14T08:45:40.495" idx="3">
    <p:pos x="10" y="10"/>
    <p:text>Definitely for the OGC summit, many may not know the context. Possibly at the RDA? Some Europeans may not be aware of the last two.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AA35E769-19BB-41B3-B826-006BBBF06E9C}" type="datetimeFigureOut">
              <a:rPr lang="en-NZ" smtClean="0"/>
              <a:t>21/03/2017</a:t>
            </a:fld>
            <a:endParaRPr lang="en-NZ"/>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E81EF6A5-CAB8-438A-A633-307A50C8606F}" type="slidenum">
              <a:rPr lang="en-NZ" smtClean="0"/>
              <a:t>‹#›</a:t>
            </a:fld>
            <a:endParaRPr lang="en-NZ"/>
          </a:p>
        </p:txBody>
      </p:sp>
    </p:spTree>
    <p:extLst>
      <p:ext uri="{BB962C8B-B14F-4D97-AF65-F5344CB8AC3E}">
        <p14:creationId xmlns:p14="http://schemas.microsoft.com/office/powerpoint/2010/main" val="242123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81EF6A5-CAB8-438A-A633-307A50C8606F}" type="slidenum">
              <a:rPr lang="en-NZ" smtClean="0"/>
              <a:t>5</a:t>
            </a:fld>
            <a:endParaRPr lang="en-NZ"/>
          </a:p>
        </p:txBody>
      </p:sp>
    </p:spTree>
    <p:extLst>
      <p:ext uri="{BB962C8B-B14F-4D97-AF65-F5344CB8AC3E}">
        <p14:creationId xmlns:p14="http://schemas.microsoft.com/office/powerpoint/2010/main" val="331473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673100"/>
            <a:ext cx="3582988" cy="2687638"/>
          </a:xfrm>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66CE740C-3AA0-4520-ABB5-8ECD1BE3A1F9}" type="slidenum">
              <a:rPr lang="en-NZ" smtClean="0">
                <a:solidFill>
                  <a:prstClr val="black"/>
                </a:solidFill>
              </a:rPr>
              <a:pPr/>
              <a:t>6</a:t>
            </a:fld>
            <a:endParaRPr lang="en-NZ">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81EF6A5-CAB8-438A-A633-307A50C8606F}" type="slidenum">
              <a:rPr lang="en-NZ" smtClean="0"/>
              <a:t>9</a:t>
            </a:fld>
            <a:endParaRPr lang="en-NZ"/>
          </a:p>
        </p:txBody>
      </p:sp>
    </p:spTree>
    <p:extLst>
      <p:ext uri="{BB962C8B-B14F-4D97-AF65-F5344CB8AC3E}">
        <p14:creationId xmlns:p14="http://schemas.microsoft.com/office/powerpoint/2010/main" val="91281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sz="1200" kern="1200" dirty="0" smtClean="0">
                <a:solidFill>
                  <a:schemeClr val="tx1"/>
                </a:solidFill>
                <a:effectLst/>
                <a:latin typeface="+mn-lt"/>
                <a:ea typeface="+mn-ea"/>
                <a:cs typeface="+mn-cs"/>
              </a:rPr>
              <a:t>Green cells (F) denote aspects of a soil description covered by classes and formally defined properties;</a:t>
            </a:r>
          </a:p>
          <a:p>
            <a:r>
              <a:rPr lang="en-NZ" sz="1200" kern="1200" dirty="0" smtClean="0">
                <a:solidFill>
                  <a:schemeClr val="tx1"/>
                </a:solidFill>
                <a:effectLst/>
                <a:latin typeface="+mn-lt"/>
                <a:ea typeface="+mn-ea"/>
                <a:cs typeface="+mn-cs"/>
              </a:rPr>
              <a:t>Yellow cells (S) denote aspects of a soil description covered by classes and soft-typed properties</a:t>
            </a:r>
          </a:p>
          <a:p>
            <a:r>
              <a:rPr lang="en-NZ" sz="1200" kern="1200" dirty="0" smtClean="0">
                <a:solidFill>
                  <a:schemeClr val="tx1"/>
                </a:solidFill>
                <a:effectLst/>
                <a:latin typeface="+mn-lt"/>
                <a:ea typeface="+mn-ea"/>
                <a:cs typeface="+mn-cs"/>
              </a:rPr>
              <a:t>Grey cells (P) denote partial coverage</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and white cells (X) denote aspects of a soil description that are not </a:t>
            </a:r>
            <a:r>
              <a:rPr lang="en-NZ" sz="1200" kern="1200" dirty="0" smtClean="0">
                <a:solidFill>
                  <a:schemeClr val="tx1"/>
                </a:solidFill>
                <a:effectLst/>
                <a:latin typeface="+mn-lt"/>
                <a:ea typeface="+mn-ea"/>
                <a:cs typeface="+mn-cs"/>
              </a:rPr>
              <a:t>covered</a:t>
            </a:r>
            <a:r>
              <a:rPr lang="en-NZ" sz="1200" kern="1200" dirty="0" smtClean="0">
                <a:solidFill>
                  <a:schemeClr val="tx1"/>
                </a:solidFill>
                <a:effectLst/>
                <a:latin typeface="+mn-lt"/>
                <a:ea typeface="+mn-ea"/>
                <a:cs typeface="+mn-cs"/>
              </a:rPr>
              <a:t>, or handled by a soft-typing mechanism.</a:t>
            </a:r>
            <a:endParaRPr lang="en-NZ" dirty="0" smtClean="0"/>
          </a:p>
          <a:p>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criteria for comparison can be grouped into eight categories:</a:t>
            </a:r>
          </a:p>
          <a:p>
            <a:pPr marL="228600" lvl="0" indent="-228600">
              <a:buFont typeface="+mj-lt"/>
              <a:buAutoNum type="arabicPeriod"/>
            </a:pPr>
            <a:r>
              <a:rPr lang="en-NZ" sz="1200" kern="1200" dirty="0" smtClean="0">
                <a:solidFill>
                  <a:schemeClr val="tx1"/>
                </a:solidFill>
                <a:effectLst/>
                <a:latin typeface="+mn-lt"/>
                <a:ea typeface="+mn-ea"/>
                <a:cs typeface="+mn-cs"/>
              </a:rPr>
              <a:t>Site registration: identity, location, timing and other metadata about sampling sites;</a:t>
            </a:r>
          </a:p>
          <a:p>
            <a:pPr marL="228600" lvl="0" indent="-228600">
              <a:buFont typeface="+mj-lt"/>
              <a:buAutoNum type="arabicPeriod"/>
            </a:pPr>
            <a:r>
              <a:rPr lang="en-NZ" sz="1200" kern="1200" dirty="0" smtClean="0">
                <a:solidFill>
                  <a:schemeClr val="tx1"/>
                </a:solidFill>
                <a:effectLst/>
                <a:latin typeface="+mn-lt"/>
                <a:ea typeface="+mn-ea"/>
                <a:cs typeface="+mn-cs"/>
              </a:rPr>
              <a:t>Soil formation: environmental and human factors influencing the formation of the soil;</a:t>
            </a:r>
          </a:p>
          <a:p>
            <a:pPr marL="228600" lvl="0" indent="-228600">
              <a:buFont typeface="+mj-lt"/>
              <a:buAutoNum type="arabicPeriod"/>
            </a:pPr>
            <a:r>
              <a:rPr lang="en-NZ" sz="1200" kern="1200" dirty="0" smtClean="0">
                <a:solidFill>
                  <a:schemeClr val="tx1"/>
                </a:solidFill>
                <a:effectLst/>
                <a:latin typeface="+mn-lt"/>
                <a:ea typeface="+mn-ea"/>
                <a:cs typeface="+mn-cs"/>
              </a:rPr>
              <a:t>Soil description: physical, chemical and organic character of a soil;</a:t>
            </a:r>
          </a:p>
          <a:p>
            <a:pPr marL="228600" lvl="0" indent="-228600">
              <a:buFont typeface="+mj-lt"/>
              <a:buAutoNum type="arabicPeriod"/>
            </a:pPr>
            <a:r>
              <a:rPr lang="en-NZ" sz="1200" kern="1200" dirty="0" smtClean="0">
                <a:solidFill>
                  <a:schemeClr val="tx1"/>
                </a:solidFill>
                <a:effectLst/>
                <a:latin typeface="+mn-lt"/>
                <a:ea typeface="+mn-ea"/>
                <a:cs typeface="+mn-cs"/>
              </a:rPr>
              <a:t>Sampling: collection of physical samples;</a:t>
            </a:r>
          </a:p>
          <a:p>
            <a:pPr marL="228600" lvl="0" indent="-228600">
              <a:buFont typeface="+mj-lt"/>
              <a:buAutoNum type="arabicPeriod"/>
            </a:pPr>
            <a:r>
              <a:rPr lang="en-NZ" sz="1200" kern="1200" dirty="0" smtClean="0">
                <a:solidFill>
                  <a:schemeClr val="tx1"/>
                </a:solidFill>
                <a:effectLst/>
                <a:latin typeface="+mn-lt"/>
                <a:ea typeface="+mn-ea"/>
                <a:cs typeface="+mn-cs"/>
              </a:rPr>
              <a:t>Observation: field or laboratory measurements of soil properties;</a:t>
            </a:r>
          </a:p>
          <a:p>
            <a:pPr marL="228600" lvl="0" indent="-228600">
              <a:buFont typeface="+mj-lt"/>
              <a:buAutoNum type="arabicPeriod"/>
            </a:pPr>
            <a:r>
              <a:rPr lang="en-NZ" sz="1200" kern="1200" dirty="0" smtClean="0">
                <a:solidFill>
                  <a:schemeClr val="tx1"/>
                </a:solidFill>
                <a:effectLst/>
                <a:latin typeface="+mn-lt"/>
                <a:ea typeface="+mn-ea"/>
                <a:cs typeface="+mn-cs"/>
              </a:rPr>
              <a:t>Classification: categorisation of soil and horizons according to formal taxonomies;</a:t>
            </a:r>
          </a:p>
          <a:p>
            <a:pPr marL="228600" lvl="0" indent="-228600">
              <a:buFont typeface="+mj-lt"/>
              <a:buAutoNum type="arabicPeriod"/>
            </a:pPr>
            <a:r>
              <a:rPr lang="en-NZ" sz="1200" kern="1200" dirty="0" smtClean="0">
                <a:solidFill>
                  <a:schemeClr val="tx1"/>
                </a:solidFill>
                <a:effectLst/>
                <a:latin typeface="+mn-lt"/>
                <a:ea typeface="+mn-ea"/>
                <a:cs typeface="+mn-cs"/>
              </a:rPr>
              <a:t>Vocabularies: systems for managing terms and their definitions; and</a:t>
            </a:r>
          </a:p>
          <a:p>
            <a:pPr marL="228600" lvl="0" indent="-228600">
              <a:buFont typeface="+mj-lt"/>
              <a:buAutoNum type="arabicPeriod"/>
            </a:pPr>
            <a:r>
              <a:rPr lang="en-NZ" sz="1200" kern="1200" dirty="0" smtClean="0">
                <a:solidFill>
                  <a:schemeClr val="tx1"/>
                </a:solidFill>
                <a:effectLst/>
                <a:latin typeface="+mn-lt"/>
                <a:ea typeface="+mn-ea"/>
                <a:cs typeface="+mn-cs"/>
              </a:rPr>
              <a:t>Mapping: mapping the distribution of soils according to their type.</a:t>
            </a:r>
          </a:p>
          <a:p>
            <a:endParaRPr lang="en-NZ" sz="1200" b="1"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Modelling approach</a:t>
            </a:r>
            <a:r>
              <a:rPr lang="en-NZ" sz="1200" kern="1200" dirty="0" smtClean="0">
                <a:solidFill>
                  <a:schemeClr val="tx1"/>
                </a:solidFill>
                <a:effectLst/>
                <a:latin typeface="+mn-lt"/>
                <a:ea typeface="+mn-ea"/>
                <a:cs typeface="+mn-cs"/>
              </a:rPr>
              <a:t> refers to how the model was defined. Models may be: </a:t>
            </a:r>
            <a:r>
              <a:rPr lang="en-NZ" sz="1200" i="1" kern="1200" dirty="0" smtClean="0">
                <a:solidFill>
                  <a:schemeClr val="tx1"/>
                </a:solidFill>
                <a:effectLst/>
                <a:latin typeface="+mn-lt"/>
                <a:ea typeface="+mn-ea"/>
                <a:cs typeface="+mn-cs"/>
              </a:rPr>
              <a:t>comprehensive,</a:t>
            </a:r>
            <a:r>
              <a:rPr lang="en-NZ" sz="1200" kern="1200" dirty="0" smtClean="0">
                <a:solidFill>
                  <a:schemeClr val="tx1"/>
                </a:solidFill>
                <a:effectLst/>
                <a:latin typeface="+mn-lt"/>
                <a:ea typeface="+mn-ea"/>
                <a:cs typeface="+mn-cs"/>
              </a:rPr>
              <a:t> attempting to cover as many dimensions of the soil as possible;</a:t>
            </a:r>
            <a:r>
              <a:rPr lang="en-NZ" sz="1200" i="1" kern="1200" dirty="0" smtClean="0">
                <a:solidFill>
                  <a:schemeClr val="tx1"/>
                </a:solidFill>
                <a:effectLst/>
                <a:latin typeface="+mn-lt"/>
                <a:ea typeface="+mn-ea"/>
                <a:cs typeface="+mn-cs"/>
              </a:rPr>
              <a:t> targeted</a:t>
            </a:r>
            <a:r>
              <a:rPr lang="en-NZ" sz="1200" kern="1200" dirty="0" smtClean="0">
                <a:solidFill>
                  <a:schemeClr val="tx1"/>
                </a:solidFill>
                <a:effectLst/>
                <a:latin typeface="+mn-lt"/>
                <a:ea typeface="+mn-ea"/>
                <a:cs typeface="+mn-cs"/>
              </a:rPr>
              <a:t>, hard-typing a selected set of essential properties while relying on soft-typing for a significant set of properties; or </a:t>
            </a:r>
            <a:r>
              <a:rPr lang="en-NZ" sz="1200" i="1" kern="1200" dirty="0" smtClean="0">
                <a:solidFill>
                  <a:schemeClr val="tx1"/>
                </a:solidFill>
                <a:effectLst/>
                <a:latin typeface="+mn-lt"/>
                <a:ea typeface="+mn-ea"/>
                <a:cs typeface="+mn-cs"/>
              </a:rPr>
              <a:t>framework, </a:t>
            </a:r>
            <a:r>
              <a:rPr lang="en-NZ" sz="1200" kern="1200" dirty="0" smtClean="0">
                <a:solidFill>
                  <a:schemeClr val="tx1"/>
                </a:solidFill>
                <a:effectLst/>
                <a:latin typeface="+mn-lt"/>
                <a:ea typeface="+mn-ea"/>
                <a:cs typeface="+mn-cs"/>
              </a:rPr>
              <a:t>a model that simply provides a framework of classes.</a:t>
            </a:r>
          </a:p>
        </p:txBody>
      </p:sp>
      <p:sp>
        <p:nvSpPr>
          <p:cNvPr id="4" name="Slide Number Placeholder 3"/>
          <p:cNvSpPr>
            <a:spLocks noGrp="1"/>
          </p:cNvSpPr>
          <p:nvPr>
            <p:ph type="sldNum" sz="quarter" idx="10"/>
          </p:nvPr>
        </p:nvSpPr>
        <p:spPr/>
        <p:txBody>
          <a:bodyPr/>
          <a:lstStyle/>
          <a:p>
            <a:fld id="{E81EF6A5-CAB8-438A-A633-307A50C8606F}" type="slidenum">
              <a:rPr lang="en-NZ" smtClean="0"/>
              <a:t>15</a:t>
            </a:fld>
            <a:endParaRPr lang="en-NZ"/>
          </a:p>
        </p:txBody>
      </p:sp>
    </p:spTree>
    <p:extLst>
      <p:ext uri="{BB962C8B-B14F-4D97-AF65-F5344CB8AC3E}">
        <p14:creationId xmlns:p14="http://schemas.microsoft.com/office/powerpoint/2010/main" val="276441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fld id="{E81EF6A5-CAB8-438A-A633-307A50C8606F}" type="slidenum">
              <a:rPr lang="en-NZ" smtClean="0"/>
              <a:t>17</a:t>
            </a:fld>
            <a:endParaRPr lang="en-NZ"/>
          </a:p>
        </p:txBody>
      </p:sp>
    </p:spTree>
    <p:extLst>
      <p:ext uri="{BB962C8B-B14F-4D97-AF65-F5344CB8AC3E}">
        <p14:creationId xmlns:p14="http://schemas.microsoft.com/office/powerpoint/2010/main" val="266353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sz="1200" strike="noStrike" dirty="0" smtClean="0">
                <a:solidFill>
                  <a:srgbClr val="FF0000"/>
                </a:solidFill>
              </a:rPr>
              <a:t>Development of a GML-XML (XSD) schema and instance documents </a:t>
            </a:r>
            <a:endParaRPr lang="en-NZ" strike="noStrike" dirty="0"/>
          </a:p>
        </p:txBody>
      </p:sp>
      <p:sp>
        <p:nvSpPr>
          <p:cNvPr id="4" name="Slide Number Placeholder 3"/>
          <p:cNvSpPr>
            <a:spLocks noGrp="1"/>
          </p:cNvSpPr>
          <p:nvPr>
            <p:ph type="sldNum" sz="quarter" idx="10"/>
          </p:nvPr>
        </p:nvSpPr>
        <p:spPr/>
        <p:txBody>
          <a:bodyPr/>
          <a:lstStyle/>
          <a:p>
            <a:fld id="{E81EF6A5-CAB8-438A-A633-307A50C8606F}" type="slidenum">
              <a:rPr lang="en-NZ" smtClean="0"/>
              <a:t>18</a:t>
            </a:fld>
            <a:endParaRPr lang="en-NZ"/>
          </a:p>
        </p:txBody>
      </p:sp>
    </p:spTree>
    <p:extLst>
      <p:ext uri="{BB962C8B-B14F-4D97-AF65-F5344CB8AC3E}">
        <p14:creationId xmlns:p14="http://schemas.microsoft.com/office/powerpoint/2010/main" val="145723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sz="1200" b="0" i="0" u="none" strike="noStrike" kern="1200" dirty="0" smtClean="0">
                <a:solidFill>
                  <a:schemeClr val="tx1"/>
                </a:solidFill>
                <a:effectLst/>
                <a:latin typeface="+mn-lt"/>
                <a:ea typeface="+mn-ea"/>
                <a:cs typeface="+mn-cs"/>
              </a:rPr>
              <a:t>Assumes open access to data and good governance - but security and privacy important and governance weak</a:t>
            </a:r>
            <a:endParaRPr lang="en-NZ" dirty="0"/>
          </a:p>
        </p:txBody>
      </p:sp>
      <p:sp>
        <p:nvSpPr>
          <p:cNvPr id="4" name="Slide Number Placeholder 3"/>
          <p:cNvSpPr>
            <a:spLocks noGrp="1"/>
          </p:cNvSpPr>
          <p:nvPr>
            <p:ph type="sldNum" sz="quarter" idx="10"/>
          </p:nvPr>
        </p:nvSpPr>
        <p:spPr/>
        <p:txBody>
          <a:bodyPr/>
          <a:lstStyle/>
          <a:p>
            <a:fld id="{E81EF6A5-CAB8-438A-A633-307A50C8606F}" type="slidenum">
              <a:rPr lang="en-NZ" smtClean="0"/>
              <a:t>22</a:t>
            </a:fld>
            <a:endParaRPr lang="en-NZ"/>
          </a:p>
        </p:txBody>
      </p:sp>
    </p:spTree>
    <p:extLst>
      <p:ext uri="{BB962C8B-B14F-4D97-AF65-F5344CB8AC3E}">
        <p14:creationId xmlns:p14="http://schemas.microsoft.com/office/powerpoint/2010/main" val="269695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Joel Arthur Barker is a technology and business futurist and the bestselling author of "Future Edge," which was republished in paperback under the title "Paradigms," </a:t>
            </a:r>
            <a:endParaRPr lang="en-NZ" dirty="0"/>
          </a:p>
        </p:txBody>
      </p:sp>
      <p:sp>
        <p:nvSpPr>
          <p:cNvPr id="4" name="Slide Number Placeholder 3"/>
          <p:cNvSpPr>
            <a:spLocks noGrp="1"/>
          </p:cNvSpPr>
          <p:nvPr>
            <p:ph type="sldNum" sz="quarter" idx="10"/>
          </p:nvPr>
        </p:nvSpPr>
        <p:spPr/>
        <p:txBody>
          <a:bodyPr/>
          <a:lstStyle/>
          <a:p>
            <a:fld id="{E81EF6A5-CAB8-438A-A633-307A50C8606F}" type="slidenum">
              <a:rPr lang="en-NZ" smtClean="0"/>
              <a:t>23</a:t>
            </a:fld>
            <a:endParaRPr lang="en-NZ"/>
          </a:p>
        </p:txBody>
      </p:sp>
    </p:spTree>
    <p:extLst>
      <p:ext uri="{BB962C8B-B14F-4D97-AF65-F5344CB8AC3E}">
        <p14:creationId xmlns:p14="http://schemas.microsoft.com/office/powerpoint/2010/main" val="207173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NZ" dirty="0" smtClean="0"/>
              <a:t>Establish a OGC SWG to undertake the modular development of a set of abstract and implementation models for soil data in coordination with activities of the IUSS WGSIS and the FAO Global Soil Partnership (Pillars 5 and 4)</a:t>
            </a:r>
          </a:p>
          <a:p>
            <a:pPr marL="457200" indent="-457200">
              <a:buFont typeface="Arial" panose="020B0604020202020204" pitchFamily="34" charset="0"/>
              <a:buChar char="•"/>
            </a:pPr>
            <a:r>
              <a:rPr lang="en-NZ" dirty="0" smtClean="0"/>
              <a:t>Initiate a Soil Coverage Interoperability Experiment to test the integration of soil description, observation, monitoring data (plus other environmental covariates) for the development of soil property predictions to support farm and environmental management activities.</a:t>
            </a:r>
          </a:p>
          <a:p>
            <a:endParaRPr lang="en-NZ" dirty="0"/>
          </a:p>
        </p:txBody>
      </p:sp>
      <p:sp>
        <p:nvSpPr>
          <p:cNvPr id="4" name="Slide Number Placeholder 3"/>
          <p:cNvSpPr>
            <a:spLocks noGrp="1"/>
          </p:cNvSpPr>
          <p:nvPr>
            <p:ph type="sldNum" sz="quarter" idx="10"/>
          </p:nvPr>
        </p:nvSpPr>
        <p:spPr/>
        <p:txBody>
          <a:bodyPr/>
          <a:lstStyle/>
          <a:p>
            <a:fld id="{E81EF6A5-CAB8-438A-A633-307A50C8606F}" type="slidenum">
              <a:rPr lang="en-NZ" smtClean="0"/>
              <a:t>25</a:t>
            </a:fld>
            <a:endParaRPr lang="en-NZ"/>
          </a:p>
        </p:txBody>
      </p:sp>
    </p:spTree>
    <p:extLst>
      <p:ext uri="{BB962C8B-B14F-4D97-AF65-F5344CB8AC3E}">
        <p14:creationId xmlns:p14="http://schemas.microsoft.com/office/powerpoint/2010/main" val="159249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tiff"/><Relationship Id="rId4" Type="http://schemas.openxmlformats.org/officeDocument/2006/relationships/image" Target="../media/image8.tif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tiff"/><Relationship Id="rId4" Type="http://schemas.openxmlformats.org/officeDocument/2006/relationships/image" Target="../media/image8.tif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extLst>
      <p:ext uri="{BB962C8B-B14F-4D97-AF65-F5344CB8AC3E}">
        <p14:creationId xmlns:p14="http://schemas.microsoft.com/office/powerpoint/2010/main" val="244939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51139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604963"/>
            <a:ext cx="2071688" cy="3975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96875" y="1604963"/>
            <a:ext cx="6064250" cy="397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99731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96329" y="2130425"/>
            <a:ext cx="7126288" cy="1470025"/>
          </a:xfrm>
        </p:spPr>
        <p:txBody>
          <a:bodyPr/>
          <a:lstStyle>
            <a:lvl1pPr>
              <a:defRPr>
                <a:latin typeface="Calibri" panose="020F0502020204030204" pitchFamily="34" charset="0"/>
              </a:defRPr>
            </a:lvl1pPr>
          </a:lstStyle>
          <a:p>
            <a:r>
              <a:rPr lang="en-US" dirty="0" smtClean="0"/>
              <a:t>Welcome to</a:t>
            </a:r>
            <a:br>
              <a:rPr lang="en-US" dirty="0" smtClean="0"/>
            </a:br>
            <a:r>
              <a:rPr lang="en-US" dirty="0" err="1" smtClean="0"/>
              <a:t>Landcare</a:t>
            </a:r>
            <a:r>
              <a:rPr lang="en-US" dirty="0" smtClean="0"/>
              <a:t> Research</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6979" y="590"/>
            <a:ext cx="1227021" cy="6858000"/>
          </a:xfrm>
          <a:prstGeom prst="rect">
            <a:avLst/>
          </a:prstGeom>
        </p:spPr>
      </p:pic>
      <p:pic>
        <p:nvPicPr>
          <p:cNvPr id="1026" name="Picture 2" descr="X:\Lincoln\Graphics\1 LOGOS\Landcare Research 2015\LCR_ rgb_150dpi.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398" y="5733256"/>
            <a:ext cx="42481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Slide Number Placeholder 3"/>
          <p:cNvSpPr>
            <a:spLocks noGrp="1"/>
          </p:cNvSpPr>
          <p:nvPr>
            <p:ph type="sldNum" idx="10"/>
          </p:nvPr>
        </p:nvSpPr>
        <p:spPr/>
        <p:txBody>
          <a:bodyPr/>
          <a:lstStyle>
            <a:lvl1pPr>
              <a:defRPr/>
            </a:lvl1pPr>
          </a:lstStyle>
          <a:p>
            <a:fld id="{779745CE-5077-4B61-BDD9-9464CB4FA0FD}" type="slidenum">
              <a:rPr lang="en-US" altLang="en-US"/>
              <a:pPr/>
              <a:t>‹#›</a:t>
            </a:fld>
            <a:endParaRPr lang="en-US" altLang="en-US"/>
          </a:p>
        </p:txBody>
      </p:sp>
    </p:spTree>
    <p:extLst>
      <p:ext uri="{BB962C8B-B14F-4D97-AF65-F5344CB8AC3E}">
        <p14:creationId xmlns:p14="http://schemas.microsoft.com/office/powerpoint/2010/main" val="360556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Slide Number Placeholder 3"/>
          <p:cNvSpPr>
            <a:spLocks noGrp="1"/>
          </p:cNvSpPr>
          <p:nvPr>
            <p:ph type="sldNum" idx="10"/>
          </p:nvPr>
        </p:nvSpPr>
        <p:spPr/>
        <p:txBody>
          <a:bodyPr/>
          <a:lstStyle>
            <a:lvl1pPr>
              <a:defRPr/>
            </a:lvl1pPr>
          </a:lstStyle>
          <a:p>
            <a:fld id="{FA4CFBDF-417C-4C9A-913F-4D3269716E37}" type="slidenum">
              <a:rPr lang="en-US" altLang="en-US"/>
              <a:pPr/>
              <a:t>‹#›</a:t>
            </a:fld>
            <a:endParaRPr lang="en-US" altLang="en-US"/>
          </a:p>
        </p:txBody>
      </p:sp>
    </p:spTree>
    <p:extLst>
      <p:ext uri="{BB962C8B-B14F-4D97-AF65-F5344CB8AC3E}">
        <p14:creationId xmlns:p14="http://schemas.microsoft.com/office/powerpoint/2010/main" val="2015041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6D3BAAB9-48CC-409D-9537-3C935663E266}" type="slidenum">
              <a:rPr lang="en-US" altLang="en-US"/>
              <a:pPr/>
              <a:t>‹#›</a:t>
            </a:fld>
            <a:endParaRPr lang="en-US" altLang="en-US"/>
          </a:p>
        </p:txBody>
      </p:sp>
    </p:spTree>
    <p:extLst>
      <p:ext uri="{BB962C8B-B14F-4D97-AF65-F5344CB8AC3E}">
        <p14:creationId xmlns:p14="http://schemas.microsoft.com/office/powerpoint/2010/main" val="31394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idx="10"/>
          </p:nvPr>
        </p:nvSpPr>
        <p:spPr/>
        <p:txBody>
          <a:bodyPr/>
          <a:lstStyle>
            <a:lvl1pPr>
              <a:defRPr/>
            </a:lvl1pPr>
          </a:lstStyle>
          <a:p>
            <a:fld id="{3C239F08-C9F6-484C-A8BA-03FB3EA1FF0D}" type="slidenum">
              <a:rPr lang="en-US" altLang="en-US"/>
              <a:pPr/>
              <a:t>‹#›</a:t>
            </a:fld>
            <a:endParaRPr lang="en-US" altLang="en-US"/>
          </a:p>
        </p:txBody>
      </p:sp>
    </p:spTree>
    <p:extLst>
      <p:ext uri="{BB962C8B-B14F-4D97-AF65-F5344CB8AC3E}">
        <p14:creationId xmlns:p14="http://schemas.microsoft.com/office/powerpoint/2010/main" val="3874237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idx="10"/>
          </p:nvPr>
        </p:nvSpPr>
        <p:spPr/>
        <p:txBody>
          <a:bodyPr/>
          <a:lstStyle>
            <a:lvl1pPr>
              <a:defRPr/>
            </a:lvl1pPr>
          </a:lstStyle>
          <a:p>
            <a:fld id="{8A871A9F-3C4E-4E52-B1F8-6394A648D5B6}" type="slidenum">
              <a:rPr lang="en-US" altLang="en-US"/>
              <a:pPr/>
              <a:t>‹#›</a:t>
            </a:fld>
            <a:endParaRPr lang="en-US" altLang="en-US"/>
          </a:p>
        </p:txBody>
      </p:sp>
    </p:spTree>
    <p:extLst>
      <p:ext uri="{BB962C8B-B14F-4D97-AF65-F5344CB8AC3E}">
        <p14:creationId xmlns:p14="http://schemas.microsoft.com/office/powerpoint/2010/main" val="84251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idx="10"/>
          </p:nvPr>
        </p:nvSpPr>
        <p:spPr/>
        <p:txBody>
          <a:bodyPr/>
          <a:lstStyle>
            <a:lvl1pPr>
              <a:defRPr/>
            </a:lvl1pPr>
          </a:lstStyle>
          <a:p>
            <a:fld id="{D56F0522-D005-4A47-AA24-58883A8D56F1}" type="slidenum">
              <a:rPr lang="en-US" altLang="en-US"/>
              <a:pPr/>
              <a:t>‹#›</a:t>
            </a:fld>
            <a:endParaRPr lang="en-US" altLang="en-US"/>
          </a:p>
        </p:txBody>
      </p:sp>
    </p:spTree>
    <p:extLst>
      <p:ext uri="{BB962C8B-B14F-4D97-AF65-F5344CB8AC3E}">
        <p14:creationId xmlns:p14="http://schemas.microsoft.com/office/powerpoint/2010/main" val="213805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3EC8252-7BDB-4CBD-8BD2-88F3610212B2}" type="slidenum">
              <a:rPr lang="en-US" altLang="en-US"/>
              <a:pPr/>
              <a:t>‹#›</a:t>
            </a:fld>
            <a:endParaRPr lang="en-US" altLang="en-US"/>
          </a:p>
        </p:txBody>
      </p:sp>
    </p:spTree>
    <p:extLst>
      <p:ext uri="{BB962C8B-B14F-4D97-AF65-F5344CB8AC3E}">
        <p14:creationId xmlns:p14="http://schemas.microsoft.com/office/powerpoint/2010/main" val="261460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055740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5FF29920-1F6E-4065-9A70-F329769B3990}" type="slidenum">
              <a:rPr lang="en-US" altLang="en-US"/>
              <a:pPr/>
              <a:t>‹#›</a:t>
            </a:fld>
            <a:endParaRPr lang="en-US" altLang="en-US"/>
          </a:p>
        </p:txBody>
      </p:sp>
    </p:spTree>
    <p:extLst>
      <p:ext uri="{BB962C8B-B14F-4D97-AF65-F5344CB8AC3E}">
        <p14:creationId xmlns:p14="http://schemas.microsoft.com/office/powerpoint/2010/main" val="108247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A987C586-D6F2-4F16-B9BF-5BD305F6583C}" type="slidenum">
              <a:rPr lang="en-US" altLang="en-US"/>
              <a:pPr/>
              <a:t>‹#›</a:t>
            </a:fld>
            <a:endParaRPr lang="en-US" altLang="en-US"/>
          </a:p>
        </p:txBody>
      </p:sp>
    </p:spTree>
    <p:extLst>
      <p:ext uri="{BB962C8B-B14F-4D97-AF65-F5344CB8AC3E}">
        <p14:creationId xmlns:p14="http://schemas.microsoft.com/office/powerpoint/2010/main" val="85013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idx="10"/>
          </p:nvPr>
        </p:nvSpPr>
        <p:spPr/>
        <p:txBody>
          <a:bodyPr/>
          <a:lstStyle>
            <a:lvl1pPr>
              <a:defRPr/>
            </a:lvl1pPr>
          </a:lstStyle>
          <a:p>
            <a:fld id="{6780F469-2C53-4304-A746-F0A77B1F8874}" type="slidenum">
              <a:rPr lang="en-US" altLang="en-US"/>
              <a:pPr/>
              <a:t>‹#›</a:t>
            </a:fld>
            <a:endParaRPr lang="en-US" altLang="en-US"/>
          </a:p>
        </p:txBody>
      </p:sp>
    </p:spTree>
    <p:extLst>
      <p:ext uri="{BB962C8B-B14F-4D97-AF65-F5344CB8AC3E}">
        <p14:creationId xmlns:p14="http://schemas.microsoft.com/office/powerpoint/2010/main" val="4186174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idx="10"/>
          </p:nvPr>
        </p:nvSpPr>
        <p:spPr/>
        <p:txBody>
          <a:bodyPr/>
          <a:lstStyle>
            <a:lvl1pPr>
              <a:defRPr/>
            </a:lvl1pPr>
          </a:lstStyle>
          <a:p>
            <a:fld id="{7821A94F-6CCE-4ED4-88D9-15E3F6F4B868}" type="slidenum">
              <a:rPr lang="en-US" altLang="en-US"/>
              <a:pPr/>
              <a:t>‹#›</a:t>
            </a:fld>
            <a:endParaRPr lang="en-US" altLang="en-US"/>
          </a:p>
        </p:txBody>
      </p:sp>
    </p:spTree>
    <p:extLst>
      <p:ext uri="{BB962C8B-B14F-4D97-AF65-F5344CB8AC3E}">
        <p14:creationId xmlns:p14="http://schemas.microsoft.com/office/powerpoint/2010/main" val="629981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0" y="2130425"/>
            <a:ext cx="7916979" cy="1470025"/>
          </a:xfrm>
        </p:spPr>
        <p:txBody>
          <a:bodyPr/>
          <a:lstStyle>
            <a:lvl1pPr algn="ctr">
              <a:defRPr>
                <a:latin typeface="Calibri" panose="020F0502020204030204" pitchFamily="34" charset="0"/>
              </a:defRPr>
            </a:lvl1pPr>
          </a:lstStyle>
          <a:p>
            <a:r>
              <a:rPr lang="en-US" dirty="0" smtClean="0"/>
              <a:t>Welcome to</a:t>
            </a:r>
            <a:br>
              <a:rPr lang="en-US" dirty="0" smtClean="0"/>
            </a:br>
            <a:r>
              <a:rPr lang="en-US" dirty="0" err="1" smtClean="0"/>
              <a:t>Landcare</a:t>
            </a:r>
            <a:r>
              <a:rPr lang="en-US" dirty="0" smtClean="0"/>
              <a:t> Research</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6979" y="590"/>
            <a:ext cx="1227021" cy="6858000"/>
          </a:xfrm>
          <a:prstGeom prst="rect">
            <a:avLst/>
          </a:prstGeom>
        </p:spPr>
      </p:pic>
      <p:pic>
        <p:nvPicPr>
          <p:cNvPr id="1026" name="Picture 2" descr="X:\Lincoln\Graphics\1 LOGOS\Landcare Research 2015\LCR_ rgb_150dpi.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398" y="5733256"/>
            <a:ext cx="42481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800" smtClean="0">
                <a:solidFill>
                  <a:srgbClr val="FFFFFF"/>
                </a:solidFill>
                <a:latin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smtClean="0"/>
              <a:t>Click to edit Master subtitle style</a:t>
            </a:r>
            <a:endParaRPr lang="en-US" dirty="0"/>
          </a:p>
        </p:txBody>
      </p:sp>
      <p:sp>
        <p:nvSpPr>
          <p:cNvPr id="10"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US" altLang="en-US" dirty="0"/>
              <a:t>Copyright © </a:t>
            </a:r>
            <a:r>
              <a:rPr lang="en-US" altLang="en-US" dirty="0" smtClean="0"/>
              <a:t>2017 </a:t>
            </a:r>
            <a:r>
              <a:rPr lang="en-US" altLang="en-US" dirty="0"/>
              <a:t>Open Geospatial Consortium</a:t>
            </a:r>
          </a:p>
        </p:txBody>
      </p:sp>
      <p:sp>
        <p:nvSpPr>
          <p:cNvPr id="8" name="Text Box 5"/>
          <p:cNvSpPr txBox="1">
            <a:spLocks noChangeArrowheads="1"/>
          </p:cNvSpPr>
          <p:nvPr userDrawn="1"/>
        </p:nvSpPr>
        <p:spPr bwMode="auto">
          <a:xfrm>
            <a:off x="4068763" y="1139825"/>
            <a:ext cx="854075" cy="246063"/>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dirty="0" smtClean="0">
                <a:solidFill>
                  <a:prstClr val="black"/>
                </a:solidFill>
                <a:latin typeface="Arial" charset="0"/>
              </a:rPr>
              <a:t>Sponsored by</a:t>
            </a:r>
          </a:p>
        </p:txBody>
      </p:sp>
      <p:pic>
        <p:nvPicPr>
          <p:cNvPr id="2" name="Picture 1"/>
          <p:cNvPicPr>
            <a:picLocks noChangeAspect="1"/>
          </p:cNvPicPr>
          <p:nvPr userDrawn="1"/>
        </p:nvPicPr>
        <p:blipFill>
          <a:blip r:embed="rId4"/>
          <a:stretch>
            <a:fillRect/>
          </a:stretch>
        </p:blipFill>
        <p:spPr>
          <a:xfrm>
            <a:off x="1762125" y="1426824"/>
            <a:ext cx="3810000" cy="1828800"/>
          </a:xfrm>
          <a:prstGeom prst="rect">
            <a:avLst/>
          </a:prstGeom>
        </p:spPr>
      </p:pic>
      <p:pic>
        <p:nvPicPr>
          <p:cNvPr id="3" name="Picture 2"/>
          <p:cNvPicPr>
            <a:picLocks noChangeAspect="1"/>
          </p:cNvPicPr>
          <p:nvPr userDrawn="1"/>
        </p:nvPicPr>
        <p:blipFill>
          <a:blip r:embed="rId5"/>
          <a:stretch>
            <a:fillRect/>
          </a:stretch>
        </p:blipFill>
        <p:spPr>
          <a:xfrm>
            <a:off x="5957584" y="1627526"/>
            <a:ext cx="2540000" cy="1282700"/>
          </a:xfrm>
          <a:prstGeom prst="rect">
            <a:avLst/>
          </a:prstGeom>
        </p:spPr>
      </p:pic>
    </p:spTree>
    <p:extLst>
      <p:ext uri="{BB962C8B-B14F-4D97-AF65-F5344CB8AC3E}">
        <p14:creationId xmlns:p14="http://schemas.microsoft.com/office/powerpoint/2010/main" val="109565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D89BF124-AF04-5448-81DF-7A81BF3CA465}" type="slidenum">
              <a:rPr lang="en-US" altLang="en-US"/>
              <a:pPr>
                <a:defRPr/>
              </a:pPr>
              <a:t>‹#›</a:t>
            </a:fld>
            <a:endParaRPr lang="en-US" altLang="en-US"/>
          </a:p>
        </p:txBody>
      </p:sp>
    </p:spTree>
    <p:extLst>
      <p:ext uri="{BB962C8B-B14F-4D97-AF65-F5344CB8AC3E}">
        <p14:creationId xmlns:p14="http://schemas.microsoft.com/office/powerpoint/2010/main" val="2976854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1096FCB-D23A-A24C-9D82-3F41F4AC5DA0}" type="slidenum">
              <a:rPr lang="en-US" altLang="en-US"/>
              <a:pPr>
                <a:defRPr/>
              </a:pPr>
              <a:t>‹#›</a:t>
            </a:fld>
            <a:endParaRPr lang="en-US" altLang="en-US"/>
          </a:p>
        </p:txBody>
      </p:sp>
    </p:spTree>
    <p:extLst>
      <p:ext uri="{BB962C8B-B14F-4D97-AF65-F5344CB8AC3E}">
        <p14:creationId xmlns:p14="http://schemas.microsoft.com/office/powerpoint/2010/main" val="371050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A5966CF4-B06C-C644-947A-3193A300C1B1}" type="slidenum">
              <a:rPr lang="en-US" altLang="en-US"/>
              <a:pPr>
                <a:defRPr/>
              </a:pPr>
              <a:t>‹#›</a:t>
            </a:fld>
            <a:endParaRPr lang="en-US" altLang="en-US"/>
          </a:p>
        </p:txBody>
      </p:sp>
    </p:spTree>
    <p:extLst>
      <p:ext uri="{BB962C8B-B14F-4D97-AF65-F5344CB8AC3E}">
        <p14:creationId xmlns:p14="http://schemas.microsoft.com/office/powerpoint/2010/main" val="2827564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4A46F97B-9CFF-B245-85B9-914B1C89C386}" type="slidenum">
              <a:rPr lang="en-US" altLang="en-US"/>
              <a:pPr>
                <a:defRPr/>
              </a:pPr>
              <a:t>‹#›</a:t>
            </a:fld>
            <a:endParaRPr lang="en-US" altLang="en-US"/>
          </a:p>
        </p:txBody>
      </p:sp>
    </p:spTree>
    <p:extLst>
      <p:ext uri="{BB962C8B-B14F-4D97-AF65-F5344CB8AC3E}">
        <p14:creationId xmlns:p14="http://schemas.microsoft.com/office/powerpoint/2010/main" val="280272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668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46045999-4989-CE46-9052-5F6CD8C2D654}" type="slidenum">
              <a:rPr lang="en-US" altLang="en-US"/>
              <a:pPr>
                <a:defRPr/>
              </a:pPr>
              <a:t>‹#›</a:t>
            </a:fld>
            <a:endParaRPr lang="en-US" altLang="en-US"/>
          </a:p>
        </p:txBody>
      </p:sp>
    </p:spTree>
    <p:extLst>
      <p:ext uri="{BB962C8B-B14F-4D97-AF65-F5344CB8AC3E}">
        <p14:creationId xmlns:p14="http://schemas.microsoft.com/office/powerpoint/2010/main" val="3537413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E44E257F-3AC2-0942-956E-433F540C01CE}" type="slidenum">
              <a:rPr lang="en-US" altLang="en-US"/>
              <a:pPr>
                <a:defRPr/>
              </a:pPr>
              <a:t>‹#›</a:t>
            </a:fld>
            <a:endParaRPr lang="en-US" altLang="en-US"/>
          </a:p>
        </p:txBody>
      </p:sp>
    </p:spTree>
    <p:extLst>
      <p:ext uri="{BB962C8B-B14F-4D97-AF65-F5344CB8AC3E}">
        <p14:creationId xmlns:p14="http://schemas.microsoft.com/office/powerpoint/2010/main" val="667243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E435DC85-1E39-6F45-8D26-88CB57EE5C7C}" type="slidenum">
              <a:rPr lang="en-US" altLang="en-US"/>
              <a:pPr>
                <a:defRPr/>
              </a:pPr>
              <a:t>‹#›</a:t>
            </a:fld>
            <a:endParaRPr lang="en-US" altLang="en-US"/>
          </a:p>
        </p:txBody>
      </p:sp>
    </p:spTree>
    <p:extLst>
      <p:ext uri="{BB962C8B-B14F-4D97-AF65-F5344CB8AC3E}">
        <p14:creationId xmlns:p14="http://schemas.microsoft.com/office/powerpoint/2010/main" val="1587042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20941DA-054F-A74C-AF1A-5876988B7CF6}" type="slidenum">
              <a:rPr lang="en-US" altLang="en-US"/>
              <a:pPr>
                <a:defRPr/>
              </a:pPr>
              <a:t>‹#›</a:t>
            </a:fld>
            <a:endParaRPr lang="en-US" altLang="en-US"/>
          </a:p>
        </p:txBody>
      </p:sp>
    </p:spTree>
    <p:extLst>
      <p:ext uri="{BB962C8B-B14F-4D97-AF65-F5344CB8AC3E}">
        <p14:creationId xmlns:p14="http://schemas.microsoft.com/office/powerpoint/2010/main" val="2223805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25F5C08-9863-464B-8ADE-A89BC4109059}" type="slidenum">
              <a:rPr lang="en-US" altLang="en-US"/>
              <a:pPr>
                <a:defRPr/>
              </a:pPr>
              <a:t>‹#›</a:t>
            </a:fld>
            <a:endParaRPr lang="en-US" altLang="en-US"/>
          </a:p>
        </p:txBody>
      </p:sp>
    </p:spTree>
    <p:extLst>
      <p:ext uri="{BB962C8B-B14F-4D97-AF65-F5344CB8AC3E}">
        <p14:creationId xmlns:p14="http://schemas.microsoft.com/office/powerpoint/2010/main" val="3821594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7A3E5D2-22FF-DE40-BB45-5904AFD691AA}" type="slidenum">
              <a:rPr lang="en-US" altLang="en-US"/>
              <a:pPr>
                <a:defRPr/>
              </a:pPr>
              <a:t>‹#›</a:t>
            </a:fld>
            <a:endParaRPr lang="en-US" altLang="en-US"/>
          </a:p>
        </p:txBody>
      </p:sp>
    </p:spTree>
    <p:extLst>
      <p:ext uri="{BB962C8B-B14F-4D97-AF65-F5344CB8AC3E}">
        <p14:creationId xmlns:p14="http://schemas.microsoft.com/office/powerpoint/2010/main" val="776309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800" smtClean="0">
                <a:solidFill>
                  <a:srgbClr val="FFFFFF"/>
                </a:solidFill>
                <a:latin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smtClean="0"/>
              <a:t>Click to edit Master subtitle style</a:t>
            </a:r>
            <a:endParaRPr lang="en-US" dirty="0"/>
          </a:p>
        </p:txBody>
      </p:sp>
      <p:sp>
        <p:nvSpPr>
          <p:cNvPr id="10"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US" altLang="en-US" dirty="0"/>
              <a:t>Copyright © </a:t>
            </a:r>
            <a:r>
              <a:rPr lang="en-US" altLang="en-US" dirty="0" smtClean="0"/>
              <a:t>2017 </a:t>
            </a:r>
            <a:r>
              <a:rPr lang="en-US" altLang="en-US" dirty="0"/>
              <a:t>Open Geospatial Consortium</a:t>
            </a:r>
          </a:p>
        </p:txBody>
      </p:sp>
      <p:sp>
        <p:nvSpPr>
          <p:cNvPr id="8" name="Text Box 5"/>
          <p:cNvSpPr txBox="1">
            <a:spLocks noChangeArrowheads="1"/>
          </p:cNvSpPr>
          <p:nvPr userDrawn="1"/>
        </p:nvSpPr>
        <p:spPr bwMode="auto">
          <a:xfrm>
            <a:off x="4068763" y="1139825"/>
            <a:ext cx="854075" cy="246063"/>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dirty="0" smtClean="0">
                <a:solidFill>
                  <a:prstClr val="black"/>
                </a:solidFill>
                <a:latin typeface="Arial" charset="0"/>
              </a:rPr>
              <a:t>Sponsored by</a:t>
            </a:r>
          </a:p>
        </p:txBody>
      </p:sp>
      <p:pic>
        <p:nvPicPr>
          <p:cNvPr id="2" name="Picture 1"/>
          <p:cNvPicPr>
            <a:picLocks noChangeAspect="1"/>
          </p:cNvPicPr>
          <p:nvPr userDrawn="1"/>
        </p:nvPicPr>
        <p:blipFill>
          <a:blip r:embed="rId4"/>
          <a:stretch>
            <a:fillRect/>
          </a:stretch>
        </p:blipFill>
        <p:spPr>
          <a:xfrm>
            <a:off x="1762125" y="1426824"/>
            <a:ext cx="3810000" cy="1828800"/>
          </a:xfrm>
          <a:prstGeom prst="rect">
            <a:avLst/>
          </a:prstGeom>
        </p:spPr>
      </p:pic>
      <p:pic>
        <p:nvPicPr>
          <p:cNvPr id="3" name="Picture 2"/>
          <p:cNvPicPr>
            <a:picLocks noChangeAspect="1"/>
          </p:cNvPicPr>
          <p:nvPr userDrawn="1"/>
        </p:nvPicPr>
        <p:blipFill>
          <a:blip r:embed="rId5"/>
          <a:stretch>
            <a:fillRect/>
          </a:stretch>
        </p:blipFill>
        <p:spPr>
          <a:xfrm>
            <a:off x="5957584" y="1627526"/>
            <a:ext cx="2540000" cy="1282700"/>
          </a:xfrm>
          <a:prstGeom prst="rect">
            <a:avLst/>
          </a:prstGeom>
        </p:spPr>
      </p:pic>
    </p:spTree>
    <p:extLst>
      <p:ext uri="{BB962C8B-B14F-4D97-AF65-F5344CB8AC3E}">
        <p14:creationId xmlns:p14="http://schemas.microsoft.com/office/powerpoint/2010/main" val="1365947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D89BF124-AF04-5448-81DF-7A81BF3CA465}" type="slidenum">
              <a:rPr lang="en-US" altLang="en-US"/>
              <a:pPr>
                <a:defRPr/>
              </a:pPr>
              <a:t>‹#›</a:t>
            </a:fld>
            <a:endParaRPr lang="en-US" altLang="en-US"/>
          </a:p>
        </p:txBody>
      </p:sp>
    </p:spTree>
    <p:extLst>
      <p:ext uri="{BB962C8B-B14F-4D97-AF65-F5344CB8AC3E}">
        <p14:creationId xmlns:p14="http://schemas.microsoft.com/office/powerpoint/2010/main" val="2796881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1096FCB-D23A-A24C-9D82-3F41F4AC5DA0}" type="slidenum">
              <a:rPr lang="en-US" altLang="en-US"/>
              <a:pPr>
                <a:defRPr/>
              </a:pPr>
              <a:t>‹#›</a:t>
            </a:fld>
            <a:endParaRPr lang="en-US" altLang="en-US"/>
          </a:p>
        </p:txBody>
      </p:sp>
    </p:spTree>
    <p:extLst>
      <p:ext uri="{BB962C8B-B14F-4D97-AF65-F5344CB8AC3E}">
        <p14:creationId xmlns:p14="http://schemas.microsoft.com/office/powerpoint/2010/main" val="2612604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A5966CF4-B06C-C644-947A-3193A300C1B1}" type="slidenum">
              <a:rPr lang="en-US" altLang="en-US"/>
              <a:pPr>
                <a:defRPr/>
              </a:pPr>
              <a:t>‹#›</a:t>
            </a:fld>
            <a:endParaRPr lang="en-US" altLang="en-US"/>
          </a:p>
        </p:txBody>
      </p:sp>
    </p:spTree>
    <p:extLst>
      <p:ext uri="{BB962C8B-B14F-4D97-AF65-F5344CB8AC3E}">
        <p14:creationId xmlns:p14="http://schemas.microsoft.com/office/powerpoint/2010/main" val="226740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479937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4A46F97B-9CFF-B245-85B9-914B1C89C386}" type="slidenum">
              <a:rPr lang="en-US" altLang="en-US"/>
              <a:pPr>
                <a:defRPr/>
              </a:pPr>
              <a:t>‹#›</a:t>
            </a:fld>
            <a:endParaRPr lang="en-US" altLang="en-US"/>
          </a:p>
        </p:txBody>
      </p:sp>
    </p:spTree>
    <p:extLst>
      <p:ext uri="{BB962C8B-B14F-4D97-AF65-F5344CB8AC3E}">
        <p14:creationId xmlns:p14="http://schemas.microsoft.com/office/powerpoint/2010/main" val="2798520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46045999-4989-CE46-9052-5F6CD8C2D654}" type="slidenum">
              <a:rPr lang="en-US" altLang="en-US"/>
              <a:pPr>
                <a:defRPr/>
              </a:pPr>
              <a:t>‹#›</a:t>
            </a:fld>
            <a:endParaRPr lang="en-US" altLang="en-US"/>
          </a:p>
        </p:txBody>
      </p:sp>
    </p:spTree>
    <p:extLst>
      <p:ext uri="{BB962C8B-B14F-4D97-AF65-F5344CB8AC3E}">
        <p14:creationId xmlns:p14="http://schemas.microsoft.com/office/powerpoint/2010/main" val="1653465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E44E257F-3AC2-0942-956E-433F540C01CE}" type="slidenum">
              <a:rPr lang="en-US" altLang="en-US"/>
              <a:pPr>
                <a:defRPr/>
              </a:pPr>
              <a:t>‹#›</a:t>
            </a:fld>
            <a:endParaRPr lang="en-US" altLang="en-US"/>
          </a:p>
        </p:txBody>
      </p:sp>
    </p:spTree>
    <p:extLst>
      <p:ext uri="{BB962C8B-B14F-4D97-AF65-F5344CB8AC3E}">
        <p14:creationId xmlns:p14="http://schemas.microsoft.com/office/powerpoint/2010/main" val="2350395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E435DC85-1E39-6F45-8D26-88CB57EE5C7C}" type="slidenum">
              <a:rPr lang="en-US" altLang="en-US"/>
              <a:pPr>
                <a:defRPr/>
              </a:pPr>
              <a:t>‹#›</a:t>
            </a:fld>
            <a:endParaRPr lang="en-US" altLang="en-US"/>
          </a:p>
        </p:txBody>
      </p:sp>
    </p:spTree>
    <p:extLst>
      <p:ext uri="{BB962C8B-B14F-4D97-AF65-F5344CB8AC3E}">
        <p14:creationId xmlns:p14="http://schemas.microsoft.com/office/powerpoint/2010/main" val="3217176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20941DA-054F-A74C-AF1A-5876988B7CF6}" type="slidenum">
              <a:rPr lang="en-US" altLang="en-US"/>
              <a:pPr>
                <a:defRPr/>
              </a:pPr>
              <a:t>‹#›</a:t>
            </a:fld>
            <a:endParaRPr lang="en-US" altLang="en-US"/>
          </a:p>
        </p:txBody>
      </p:sp>
    </p:spTree>
    <p:extLst>
      <p:ext uri="{BB962C8B-B14F-4D97-AF65-F5344CB8AC3E}">
        <p14:creationId xmlns:p14="http://schemas.microsoft.com/office/powerpoint/2010/main" val="2215204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25F5C08-9863-464B-8ADE-A89BC4109059}" type="slidenum">
              <a:rPr lang="en-US" altLang="en-US"/>
              <a:pPr>
                <a:defRPr/>
              </a:pPr>
              <a:t>‹#›</a:t>
            </a:fld>
            <a:endParaRPr lang="en-US" altLang="en-US"/>
          </a:p>
        </p:txBody>
      </p:sp>
    </p:spTree>
    <p:extLst>
      <p:ext uri="{BB962C8B-B14F-4D97-AF65-F5344CB8AC3E}">
        <p14:creationId xmlns:p14="http://schemas.microsoft.com/office/powerpoint/2010/main" val="894628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smtClean="0"/>
              <a:t>2017 </a:t>
            </a:r>
            <a:r>
              <a:rPr lang="en-US" altLang="en-US" dirty="0"/>
              <a:t>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7A3E5D2-22FF-DE40-BB45-5904AFD691AA}" type="slidenum">
              <a:rPr lang="en-US" altLang="en-US"/>
              <a:pPr>
                <a:defRPr/>
              </a:pPr>
              <a:t>‹#›</a:t>
            </a:fld>
            <a:endParaRPr lang="en-US" altLang="en-US"/>
          </a:p>
        </p:txBody>
      </p:sp>
    </p:spTree>
    <p:extLst>
      <p:ext uri="{BB962C8B-B14F-4D97-AF65-F5344CB8AC3E}">
        <p14:creationId xmlns:p14="http://schemas.microsoft.com/office/powerpoint/2010/main" val="1253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59990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99839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6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368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797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5" name="Picture 1"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3950" y="0"/>
            <a:ext cx="40005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396875" y="2130425"/>
            <a:ext cx="7124700"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altLang="en-US" smtClean="0"/>
              <a:t>Click to edit the title text formatWelcome to</a:t>
            </a:r>
            <a:br>
              <a:rPr lang="en-NZ" altLang="en-US" smtClean="0"/>
            </a:br>
            <a:r>
              <a:rPr lang="en-NZ" altLang="en-US" smtClean="0"/>
              <a:t>Landcare Research</a:t>
            </a:r>
          </a:p>
        </p:txBody>
      </p:sp>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6863" y="0"/>
            <a:ext cx="1227137"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97075" y="5805488"/>
            <a:ext cx="3924300"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9" name="Rectangle 5"/>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NZ" altLang="en-US" smtClean="0"/>
              <a:t>Click to edit the outline text format</a:t>
            </a:r>
          </a:p>
          <a:p>
            <a:pPr lvl="1"/>
            <a:r>
              <a:rPr lang="en-NZ" altLang="en-US" smtClean="0"/>
              <a:t>Second Outline Level</a:t>
            </a:r>
          </a:p>
          <a:p>
            <a:pPr lvl="2"/>
            <a:r>
              <a:rPr lang="en-NZ" altLang="en-US" smtClean="0"/>
              <a:t>Third Outline Level</a:t>
            </a:r>
          </a:p>
          <a:p>
            <a:pPr lvl="3"/>
            <a:r>
              <a:rPr lang="en-NZ" altLang="en-US" smtClean="0"/>
              <a:t>Fourth Outline Level</a:t>
            </a:r>
          </a:p>
          <a:p>
            <a:pPr lvl="4"/>
            <a:r>
              <a:rPr lang="en-NZ" altLang="en-US" smtClean="0"/>
              <a:t>Fifth Outline Level</a:t>
            </a:r>
          </a:p>
          <a:p>
            <a:pPr lvl="4"/>
            <a:r>
              <a:rPr lang="en-NZ" altLang="en-US" smtClean="0"/>
              <a:t>Sixth Outline Level</a:t>
            </a:r>
          </a:p>
          <a:p>
            <a:pPr lvl="4"/>
            <a:r>
              <a:rPr lang="en-NZ" altLang="en-US" smtClean="0"/>
              <a:t>Seventh Outline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2pPr>
      <a:lvl3pPr marL="1143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3pPr>
      <a:lvl4pPr marL="1600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4pPr>
      <a:lvl5pPr marL="20574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9pPr>
    </p:titleStyle>
    <p:bodyStyle>
      <a:lvl1pPr marL="342900" indent="-342900" algn="l" defTabSz="457200"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1" fontAlgn="base" hangingPunct="1">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3950" y="0"/>
            <a:ext cx="40005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the title text formatClick to edit Master title style</a:t>
            </a:r>
          </a:p>
        </p:txBody>
      </p:sp>
      <p:sp>
        <p:nvSpPr>
          <p:cNvPr id="2051" name="Rectangle 3"/>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0"/>
            <a:r>
              <a:rPr lang="en-GB" altLang="en-US" smtClean="0"/>
              <a:t>Seventh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2" name="Text Box 4"/>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2053" name="Text Box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2054" name="Rectangle 6"/>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tabLst>
                <a:tab pos="457200" algn="l"/>
                <a:tab pos="914400" algn="l"/>
                <a:tab pos="1371600" algn="l"/>
                <a:tab pos="1828800" algn="l"/>
              </a:tabLst>
              <a:defRPr sz="1400">
                <a:solidFill>
                  <a:srgbClr val="000000"/>
                </a:solidFill>
                <a:ea typeface="DejaVu Sans" charset="0"/>
                <a:cs typeface="DejaVu Sans" charset="0"/>
              </a:defRPr>
            </a:lvl1pPr>
          </a:lstStyle>
          <a:p>
            <a:fld id="{0AA63C36-382F-41A1-9A62-727366DAD1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2pPr>
      <a:lvl3pPr marL="1143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3pPr>
      <a:lvl4pPr marL="1600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4pPr>
      <a:lvl5pPr marL="20574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WenQuanYi Zen Hei" charset="0"/>
          <a:cs typeface="WenQuanYi Zen Hei" charset="0"/>
        </a:defRPr>
      </a:lvl9pPr>
    </p:titleStyle>
    <p:bodyStyle>
      <a:lvl1pPr marL="342900" indent="-342900" algn="l" defTabSz="457200"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1" fontAlgn="base" hangingPunct="1">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defRPr>
            </a:lvl1pPr>
          </a:lstStyle>
          <a:p>
            <a:pPr>
              <a:defRPr/>
            </a:pPr>
            <a:r>
              <a:rPr lang="en-US" altLang="en-US" dirty="0">
                <a:ea typeface="MS PGothic" charset="-128"/>
              </a:rPr>
              <a:t>Copyright © </a:t>
            </a:r>
            <a:r>
              <a:rPr lang="en-US" altLang="en-US" dirty="0" smtClean="0">
                <a:ea typeface="MS PGothic" charset="-128"/>
              </a:rPr>
              <a:t>2017 </a:t>
            </a:r>
            <a:r>
              <a:rPr lang="en-US" altLang="en-US" dirty="0">
                <a:ea typeface="MS PGothic" charset="-128"/>
              </a:rPr>
              <a:t>Open Geospatial Consortium</a:t>
            </a: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pPr>
              <a:defRPr/>
            </a:pPr>
            <a:fld id="{27D0F9EB-4EAC-1044-9312-C01285DE51F3}" type="slidenum">
              <a:rPr lang="en-US" altLang="en-US">
                <a:ea typeface="MS PGothic" charset="-128"/>
              </a:rPr>
              <a:pPr>
                <a:defRPr/>
              </a:pPr>
              <a:t>‹#›</a:t>
            </a:fld>
            <a:endParaRPr lang="en-US" altLang="en-US">
              <a:ea typeface="MS PGothic" charset="-128"/>
            </a:endParaRPr>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smtClean="0">
                <a:solidFill>
                  <a:srgbClr val="44546A"/>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mtClean="0">
                <a:solidFill>
                  <a:srgbClr val="44546A"/>
                </a:solidFill>
                <a:latin typeface="Arial" charset="0"/>
              </a:rPr>
              <a:t>®</a:t>
            </a:r>
          </a:p>
        </p:txBody>
      </p:sp>
    </p:spTree>
    <p:extLst>
      <p:ext uri="{BB962C8B-B14F-4D97-AF65-F5344CB8AC3E}">
        <p14:creationId xmlns:p14="http://schemas.microsoft.com/office/powerpoint/2010/main" val="7772695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defRPr>
            </a:lvl1pPr>
          </a:lstStyle>
          <a:p>
            <a:pPr>
              <a:defRPr/>
            </a:pPr>
            <a:r>
              <a:rPr lang="en-US" altLang="en-US" dirty="0">
                <a:ea typeface="MS PGothic" charset="-128"/>
              </a:rPr>
              <a:t>Copyright © </a:t>
            </a:r>
            <a:r>
              <a:rPr lang="en-US" altLang="en-US" dirty="0" smtClean="0">
                <a:ea typeface="MS PGothic" charset="-128"/>
              </a:rPr>
              <a:t>2017 </a:t>
            </a:r>
            <a:r>
              <a:rPr lang="en-US" altLang="en-US" dirty="0">
                <a:ea typeface="MS PGothic" charset="-128"/>
              </a:rPr>
              <a:t>Open Geospatial Consortium</a:t>
            </a: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pPr>
              <a:defRPr/>
            </a:pPr>
            <a:fld id="{27D0F9EB-4EAC-1044-9312-C01285DE51F3}" type="slidenum">
              <a:rPr lang="en-US" altLang="en-US">
                <a:ea typeface="MS PGothic" charset="-128"/>
              </a:rPr>
              <a:pPr>
                <a:defRPr/>
              </a:pPr>
              <a:t>‹#›</a:t>
            </a:fld>
            <a:endParaRPr lang="en-US" altLang="en-US">
              <a:ea typeface="MS PGothic" charset="-128"/>
            </a:endParaRPr>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smtClean="0">
                <a:solidFill>
                  <a:srgbClr val="44546A"/>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mtClean="0">
                <a:solidFill>
                  <a:srgbClr val="44546A"/>
                </a:solidFill>
                <a:latin typeface="Arial" charset="0"/>
              </a:rPr>
              <a:t>®</a:t>
            </a:r>
          </a:p>
        </p:txBody>
      </p:sp>
    </p:spTree>
    <p:extLst>
      <p:ext uri="{BB962C8B-B14F-4D97-AF65-F5344CB8AC3E}">
        <p14:creationId xmlns:p14="http://schemas.microsoft.com/office/powerpoint/2010/main" val="38252047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700"/>
              </a:spcBef>
            </a:pPr>
            <a:r>
              <a:rPr lang="en-NZ" dirty="0" smtClean="0"/>
              <a:t>Soil </a:t>
            </a:r>
            <a:r>
              <a:rPr lang="en-NZ" dirty="0"/>
              <a:t>for starters</a:t>
            </a:r>
            <a:endParaRPr lang="en-US" dirty="0"/>
          </a:p>
        </p:txBody>
      </p:sp>
      <p:sp>
        <p:nvSpPr>
          <p:cNvPr id="3" name="Subtitle 2"/>
          <p:cNvSpPr>
            <a:spLocks noGrp="1"/>
          </p:cNvSpPr>
          <p:nvPr>
            <p:ph type="subTitle" idx="1"/>
          </p:nvPr>
        </p:nvSpPr>
        <p:spPr>
          <a:xfrm>
            <a:off x="1447800" y="4295775"/>
            <a:ext cx="6400800" cy="1371600"/>
          </a:xfrm>
        </p:spPr>
        <p:txBody>
          <a:bodyPr/>
          <a:lstStyle/>
          <a:p>
            <a:r>
              <a:rPr lang="en-US" altLang="en-US" dirty="0" smtClean="0">
                <a:ea typeface="MS PGothic" charset="-128"/>
              </a:rPr>
              <a:t>102nd </a:t>
            </a:r>
            <a:r>
              <a:rPr lang="en-US" altLang="en-US" dirty="0">
                <a:ea typeface="MS PGothic" charset="-128"/>
              </a:rPr>
              <a:t>OGC Technical Committee</a:t>
            </a:r>
          </a:p>
          <a:p>
            <a:r>
              <a:rPr lang="en-US" altLang="en-US" dirty="0" smtClean="0">
                <a:ea typeface="MS PGothic" charset="-128"/>
              </a:rPr>
              <a:t>Delft, The </a:t>
            </a:r>
            <a:r>
              <a:rPr lang="en-US" altLang="en-US" dirty="0" smtClean="0">
                <a:ea typeface="MS PGothic" charset="-128"/>
              </a:rPr>
              <a:t>Netherlands</a:t>
            </a:r>
          </a:p>
          <a:p>
            <a:endParaRPr lang="en-US" altLang="en-US" dirty="0">
              <a:ea typeface="MS PGothic" charset="-128"/>
            </a:endParaRPr>
          </a:p>
          <a:p>
            <a:r>
              <a:rPr lang="en-US" altLang="en-US" dirty="0" smtClean="0">
                <a:ea typeface="MS PGothic" charset="-128"/>
              </a:rPr>
              <a:t>David Medyckyj-Scott, Landcare Research NZ</a:t>
            </a:r>
            <a:endParaRPr lang="en-US" altLang="en-US" dirty="0">
              <a:ea typeface="MS PGothic" charset="-128"/>
            </a:endParaRPr>
          </a:p>
          <a:p>
            <a:r>
              <a:rPr lang="en-US" altLang="en-US" dirty="0" smtClean="0">
                <a:ea typeface="MS PGothic" charset="-128"/>
              </a:rPr>
              <a:t>21st March 2017</a:t>
            </a:r>
            <a:endParaRPr lang="en-US" altLang="en-US" dirty="0">
              <a:ea typeface="MS PGothic" charset="-128"/>
            </a:endParaRPr>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Tree>
    <p:extLst>
      <p:ext uri="{BB962C8B-B14F-4D97-AF65-F5344CB8AC3E}">
        <p14:creationId xmlns:p14="http://schemas.microsoft.com/office/powerpoint/2010/main" val="418527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5" y="24388"/>
            <a:ext cx="8228013" cy="1141412"/>
          </a:xfrm>
        </p:spPr>
        <p:txBody>
          <a:bodyPr/>
          <a:lstStyle/>
          <a:p>
            <a:r>
              <a:rPr lang="en-NZ" smtClean="0"/>
              <a:t>In summary…</a:t>
            </a:r>
            <a:endParaRPr lang="en-NZ" dirty="0"/>
          </a:p>
        </p:txBody>
      </p:sp>
      <p:sp>
        <p:nvSpPr>
          <p:cNvPr id="3" name="Content Placeholder 2"/>
          <p:cNvSpPr>
            <a:spLocks noGrp="1"/>
          </p:cNvSpPr>
          <p:nvPr>
            <p:ph idx="1"/>
          </p:nvPr>
        </p:nvSpPr>
        <p:spPr>
          <a:xfrm>
            <a:off x="312825" y="1349950"/>
            <a:ext cx="8228013" cy="4524375"/>
          </a:xfrm>
        </p:spPr>
        <p:txBody>
          <a:bodyPr/>
          <a:lstStyle/>
          <a:p>
            <a:pPr marL="457200" indent="-457200">
              <a:buFont typeface="Arial" panose="020B0604020202020204" pitchFamily="34" charset="0"/>
              <a:buChar char="•"/>
            </a:pPr>
            <a:r>
              <a:rPr lang="en-NZ" altLang="en-US" dirty="0" smtClean="0"/>
              <a:t>SOIL is IMPORTANT… particularly for agriculture</a:t>
            </a:r>
          </a:p>
          <a:p>
            <a:pPr marL="457200" indent="-457200">
              <a:buFont typeface="Arial" panose="020B0604020202020204" pitchFamily="34" charset="0"/>
              <a:buChar char="•"/>
            </a:pPr>
            <a:r>
              <a:rPr lang="en-NZ" altLang="en-US" dirty="0" smtClean="0"/>
              <a:t>Urgent need for more data on soils at all geographic scales</a:t>
            </a:r>
          </a:p>
          <a:p>
            <a:pPr marL="457200" indent="-457200">
              <a:buFont typeface="Arial" panose="020B0604020202020204" pitchFamily="34" charset="0"/>
              <a:buChar char="•"/>
            </a:pPr>
            <a:r>
              <a:rPr lang="en-NZ" altLang="en-US" dirty="0" smtClean="0"/>
              <a:t>More and more data are being collected but diversity of data sources make integration and harmonisation difficult </a:t>
            </a:r>
          </a:p>
          <a:p>
            <a:pPr marL="457200" indent="-457200">
              <a:buFont typeface="Arial" panose="020B0604020202020204" pitchFamily="34" charset="0"/>
              <a:buChar char="•"/>
            </a:pPr>
            <a:r>
              <a:rPr lang="en-NZ" altLang="en-US" dirty="0" smtClean="0"/>
              <a:t>Soil </a:t>
            </a:r>
            <a:r>
              <a:rPr lang="en-NZ" altLang="en-US" dirty="0" smtClean="0"/>
              <a:t>data needs to be easily accessible, freely available and in formats that can be readily used for a wide range of purposes </a:t>
            </a:r>
            <a:endParaRPr lang="en-NZ" altLang="en-US" dirty="0" smtClean="0"/>
          </a:p>
          <a:p>
            <a:pPr marL="457200" indent="-457200">
              <a:buFont typeface="Arial" panose="020B0604020202020204" pitchFamily="34" charset="0"/>
              <a:buChar char="•"/>
            </a:pPr>
            <a:r>
              <a:rPr lang="en-NZ" altLang="en-US" dirty="0"/>
              <a:t>There is a need for harmonization of methods and </a:t>
            </a:r>
            <a:r>
              <a:rPr lang="en-NZ" altLang="en-US" dirty="0" smtClean="0"/>
              <a:t>terminology</a:t>
            </a:r>
            <a:endParaRPr lang="en-NZ" altLang="en-US" dirty="0" smtClean="0"/>
          </a:p>
          <a:p>
            <a:endParaRPr lang="en-NZ" dirty="0"/>
          </a:p>
        </p:txBody>
      </p:sp>
    </p:spTree>
    <p:extLst>
      <p:ext uri="{BB962C8B-B14F-4D97-AF65-F5344CB8AC3E}">
        <p14:creationId xmlns:p14="http://schemas.microsoft.com/office/powerpoint/2010/main" val="418714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Soil Data Interoperability – </a:t>
            </a:r>
            <a:br>
              <a:rPr lang="en-NZ" dirty="0" smtClean="0"/>
            </a:br>
            <a:r>
              <a:rPr lang="en-NZ" dirty="0" smtClean="0"/>
              <a:t>state of play</a:t>
            </a:r>
            <a:endParaRPr lang="en-NZ" dirty="0"/>
          </a:p>
        </p:txBody>
      </p:sp>
      <p:sp>
        <p:nvSpPr>
          <p:cNvPr id="5" name="Text Placeholder 4"/>
          <p:cNvSpPr>
            <a:spLocks noGrp="1"/>
          </p:cNvSpPr>
          <p:nvPr>
            <p:ph type="body" idx="1"/>
          </p:nvPr>
        </p:nvSpPr>
        <p:spPr/>
        <p:txBody>
          <a:bodyPr/>
          <a:lstStyle/>
          <a:p>
            <a:endParaRPr lang="en-NZ"/>
          </a:p>
        </p:txBody>
      </p:sp>
      <p:pic>
        <p:nvPicPr>
          <p:cNvPr id="6" name="Picture 2" descr="\\JacobOram\user1\medyckyj-scottd\Documents\Local 'G' drive\Soils and Landscape related\NLRC\NLRC web site related\Bg images\bg-news-ev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5925"/>
            <a:ext cx="9144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85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Long track record</a:t>
            </a:r>
            <a:endParaRPr lang="en-NZ" dirty="0"/>
          </a:p>
        </p:txBody>
      </p:sp>
      <p:sp>
        <p:nvSpPr>
          <p:cNvPr id="5" name="Content Placeholder 4"/>
          <p:cNvSpPr>
            <a:spLocks noGrp="1"/>
          </p:cNvSpPr>
          <p:nvPr>
            <p:ph idx="1"/>
          </p:nvPr>
        </p:nvSpPr>
        <p:spPr>
          <a:xfrm>
            <a:off x="395536" y="1700808"/>
            <a:ext cx="5760640" cy="4524375"/>
          </a:xfrm>
        </p:spPr>
        <p:txBody>
          <a:bodyPr/>
          <a:lstStyle/>
          <a:p>
            <a:pPr marL="457200" indent="-457200">
              <a:buFont typeface="Arial" panose="020B0604020202020204" pitchFamily="34" charset="0"/>
              <a:buChar char="•"/>
            </a:pPr>
            <a:r>
              <a:rPr lang="en-AU" dirty="0"/>
              <a:t>The international soil community is old – in a ‘mature’ sense</a:t>
            </a:r>
          </a:p>
          <a:p>
            <a:pPr marL="457200" indent="-457200">
              <a:buFont typeface="Arial" panose="020B0604020202020204" pitchFamily="34" charset="0"/>
              <a:buChar char="•"/>
            </a:pPr>
            <a:r>
              <a:rPr lang="en-AU" dirty="0"/>
              <a:t>Strong collaboration at technical levels</a:t>
            </a:r>
          </a:p>
          <a:p>
            <a:pPr marL="457200" indent="-457200">
              <a:buFont typeface="Arial" panose="020B0604020202020204" pitchFamily="34" charset="0"/>
              <a:buChar char="•"/>
            </a:pPr>
            <a:r>
              <a:rPr lang="en-AU" dirty="0"/>
              <a:t>Recognised ‘standards’ </a:t>
            </a:r>
            <a:r>
              <a:rPr lang="en-AU" dirty="0" smtClean="0"/>
              <a:t>exist for </a:t>
            </a:r>
            <a:r>
              <a:rPr lang="en-AU" dirty="0"/>
              <a:t>soil description and analysis</a:t>
            </a:r>
          </a:p>
          <a:p>
            <a:pPr marL="457200" indent="-457200">
              <a:buFont typeface="Arial" panose="020B0604020202020204" pitchFamily="34" charset="0"/>
              <a:buChar char="•"/>
            </a:pPr>
            <a:r>
              <a:rPr lang="en-AU" dirty="0"/>
              <a:t>Increasing awareness and support for </a:t>
            </a:r>
            <a:r>
              <a:rPr lang="en-AU" dirty="0" smtClean="0"/>
              <a:t>creation of soil </a:t>
            </a:r>
            <a:r>
              <a:rPr lang="en-AU" dirty="0"/>
              <a:t>data exchange standards</a:t>
            </a:r>
          </a:p>
          <a:p>
            <a:endParaRPr lang="en-NZ" dirty="0"/>
          </a:p>
        </p:txBody>
      </p:sp>
      <p:pic>
        <p:nvPicPr>
          <p:cNvPr id="4098" name="Picture 2" descr="Image result for field survey manual so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7874" y="116632"/>
            <a:ext cx="1663892"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192" y="2368130"/>
            <a:ext cx="1665257"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Cover of Soil Survey Man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922" y="4694407"/>
            <a:ext cx="1303797" cy="2046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7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Major initiatives  </a:t>
            </a:r>
            <a:endParaRPr lang="en-NZ" sz="2000" dirty="0" smtClean="0">
              <a:solidFill>
                <a:srgbClr val="FF0000"/>
              </a:solidFill>
            </a:endParaRPr>
          </a:p>
        </p:txBody>
      </p:sp>
      <p:sp>
        <p:nvSpPr>
          <p:cNvPr id="3" name="Content Placeholder 2"/>
          <p:cNvSpPr>
            <a:spLocks noGrp="1"/>
          </p:cNvSpPr>
          <p:nvPr>
            <p:ph idx="1"/>
          </p:nvPr>
        </p:nvSpPr>
        <p:spPr>
          <a:xfrm>
            <a:off x="457200" y="1885950"/>
            <a:ext cx="8228013" cy="4238625"/>
          </a:xfrm>
        </p:spPr>
        <p:txBody>
          <a:bodyPr/>
          <a:lstStyle/>
          <a:p>
            <a:pPr marL="514350" indent="-514350">
              <a:buFont typeface="+mj-lt"/>
              <a:buAutoNum type="arabicPeriod"/>
            </a:pPr>
            <a:r>
              <a:rPr lang="en-AU" dirty="0" smtClean="0"/>
              <a:t>Global </a:t>
            </a:r>
            <a:r>
              <a:rPr lang="en-AU" dirty="0"/>
              <a:t>Soil Map – product specification</a:t>
            </a:r>
          </a:p>
          <a:p>
            <a:pPr marL="514350" indent="-514350">
              <a:buFont typeface="+mj-lt"/>
              <a:buAutoNum type="arabicPeriod"/>
            </a:pPr>
            <a:r>
              <a:rPr lang="en-AU" dirty="0" smtClean="0"/>
              <a:t>FAO Global </a:t>
            </a:r>
            <a:r>
              <a:rPr lang="en-AU" dirty="0"/>
              <a:t>Soil Partnership</a:t>
            </a:r>
          </a:p>
          <a:p>
            <a:pPr marL="914400" lvl="1" indent="-457200">
              <a:buFont typeface="Calibri" panose="020F0502020204030204" pitchFamily="34" charset="0"/>
              <a:buChar char="◦"/>
            </a:pPr>
            <a:r>
              <a:rPr lang="en-AU" dirty="0"/>
              <a:t>Pillar 4 (global soil info system)</a:t>
            </a:r>
          </a:p>
          <a:p>
            <a:pPr marL="914400" lvl="1" indent="-457200">
              <a:buFont typeface="Calibri" panose="020F0502020204030204" pitchFamily="34" charset="0"/>
              <a:buChar char="◦"/>
            </a:pPr>
            <a:r>
              <a:rPr lang="en-AU" dirty="0"/>
              <a:t>Pillar </a:t>
            </a:r>
            <a:r>
              <a:rPr lang="en-AU" dirty="0" smtClean="0"/>
              <a:t>5 </a:t>
            </a:r>
            <a:r>
              <a:rPr lang="en-AU" dirty="0"/>
              <a:t>(harmonisation – including data exchange, vocabularies)</a:t>
            </a:r>
          </a:p>
          <a:p>
            <a:pPr marL="514350" indent="-514350">
              <a:buFont typeface="+mj-lt"/>
              <a:buAutoNum type="arabicPeriod"/>
            </a:pPr>
            <a:r>
              <a:rPr lang="en-AU" dirty="0"/>
              <a:t>IUSS Working Group on Soil information </a:t>
            </a:r>
            <a:r>
              <a:rPr lang="en-AU" dirty="0" smtClean="0"/>
              <a:t>Standards</a:t>
            </a:r>
          </a:p>
          <a:p>
            <a:pPr marL="514350" indent="-514350">
              <a:buFont typeface="+mj-lt"/>
              <a:buAutoNum type="arabicPeriod"/>
            </a:pPr>
            <a:r>
              <a:rPr lang="en-AU" dirty="0" smtClean="0"/>
              <a:t>OGC Soil Interoperability Experiment</a:t>
            </a:r>
          </a:p>
          <a:p>
            <a:pPr marL="514350" indent="-514350">
              <a:buFont typeface="+mj-lt"/>
              <a:buAutoNum type="arabicPeriod"/>
            </a:pPr>
            <a:r>
              <a:rPr lang="en-AU" dirty="0" smtClean="0"/>
              <a:t>GODAN Soil </a:t>
            </a:r>
            <a:r>
              <a:rPr lang="en-AU" dirty="0" smtClean="0"/>
              <a:t>data working group - </a:t>
            </a:r>
            <a:r>
              <a:rPr lang="en-AU" dirty="0" smtClean="0">
                <a:solidFill>
                  <a:srgbClr val="FF0000"/>
                </a:solidFill>
              </a:rPr>
              <a:t>new</a:t>
            </a:r>
            <a:endParaRPr lang="en-AU" dirty="0" smtClean="0">
              <a:solidFill>
                <a:srgbClr val="FF0000"/>
              </a:solidFill>
            </a:endParaRPr>
          </a:p>
        </p:txBody>
      </p:sp>
    </p:spTree>
    <p:extLst>
      <p:ext uri="{BB962C8B-B14F-4D97-AF65-F5344CB8AC3E}">
        <p14:creationId xmlns:p14="http://schemas.microsoft.com/office/powerpoint/2010/main" val="2037725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43"/>
            <a:ext cx="8228013" cy="1141412"/>
          </a:xfrm>
        </p:spPr>
        <p:txBody>
          <a:bodyPr/>
          <a:lstStyle/>
          <a:p>
            <a:r>
              <a:rPr lang="en-NZ" dirty="0" smtClean="0"/>
              <a:t>Standards…</a:t>
            </a:r>
            <a:endParaRPr lang="en-NZ" dirty="0"/>
          </a:p>
        </p:txBody>
      </p:sp>
      <p:sp>
        <p:nvSpPr>
          <p:cNvPr id="3" name="Content Placeholder 2"/>
          <p:cNvSpPr>
            <a:spLocks noGrp="1"/>
          </p:cNvSpPr>
          <p:nvPr>
            <p:ph idx="1"/>
          </p:nvPr>
        </p:nvSpPr>
        <p:spPr>
          <a:xfrm>
            <a:off x="323528" y="1326931"/>
            <a:ext cx="8228013" cy="4524375"/>
          </a:xfrm>
        </p:spPr>
        <p:txBody>
          <a:bodyPr/>
          <a:lstStyle/>
          <a:p>
            <a:pPr marL="514350" indent="-514350">
              <a:buFont typeface="+mj-lt"/>
              <a:buAutoNum type="arabicPeriod"/>
            </a:pPr>
            <a:r>
              <a:rPr lang="en-NZ" sz="2600" dirty="0" smtClean="0"/>
              <a:t>Australia </a:t>
            </a:r>
            <a:r>
              <a:rPr lang="en-NZ" sz="2600" dirty="0"/>
              <a:t>and New Zealand Soil Mark-up Language (</a:t>
            </a:r>
            <a:r>
              <a:rPr lang="en-NZ" sz="2600" dirty="0" err="1"/>
              <a:t>ANZSoilML</a:t>
            </a:r>
            <a:r>
              <a:rPr lang="en-NZ" sz="2600" dirty="0" smtClean="0"/>
              <a:t>)</a:t>
            </a:r>
            <a:endParaRPr lang="en-NZ" sz="2600" dirty="0"/>
          </a:p>
          <a:p>
            <a:pPr marL="514350" indent="-514350">
              <a:buFont typeface="+mj-lt"/>
              <a:buAutoNum type="arabicPeriod"/>
            </a:pPr>
            <a:r>
              <a:rPr lang="en-NZ" sz="2600" dirty="0" smtClean="0"/>
              <a:t>e-SOTER </a:t>
            </a:r>
            <a:r>
              <a:rPr lang="en-NZ" sz="2600" dirty="0"/>
              <a:t>Soil and Terrain Mark-up Language (</a:t>
            </a:r>
            <a:r>
              <a:rPr lang="en-NZ" sz="2600" dirty="0" err="1"/>
              <a:t>SoTerML</a:t>
            </a:r>
            <a:r>
              <a:rPr lang="en-NZ" sz="2600" dirty="0" smtClean="0"/>
              <a:t>)</a:t>
            </a:r>
            <a:endParaRPr lang="en-NZ" sz="2600" dirty="0"/>
          </a:p>
          <a:p>
            <a:pPr marL="514350" indent="-514350">
              <a:buFont typeface="+mj-lt"/>
              <a:buAutoNum type="arabicPeriod"/>
            </a:pPr>
            <a:r>
              <a:rPr lang="en-NZ" sz="2600" dirty="0" smtClean="0"/>
              <a:t>INSPIRE </a:t>
            </a:r>
            <a:r>
              <a:rPr lang="en-NZ" sz="2600" dirty="0"/>
              <a:t>D2.8.III.3 Data Specification on Soil (INSPIRE Soil</a:t>
            </a:r>
            <a:r>
              <a:rPr lang="en-NZ" sz="2600" dirty="0" smtClean="0"/>
              <a:t>)</a:t>
            </a:r>
            <a:endParaRPr lang="en-NZ" sz="2600" dirty="0"/>
          </a:p>
          <a:p>
            <a:pPr marL="514350" indent="-514350">
              <a:buFont typeface="+mj-lt"/>
              <a:buAutoNum type="arabicPeriod"/>
            </a:pPr>
            <a:r>
              <a:rPr lang="en-NZ" sz="2600" dirty="0" smtClean="0"/>
              <a:t>ISO </a:t>
            </a:r>
            <a:r>
              <a:rPr lang="en-NZ" sz="2600" dirty="0"/>
              <a:t>28258:2013 Soil quality – Digital exchange of soil-related data (ISO </a:t>
            </a:r>
            <a:r>
              <a:rPr lang="en-NZ" sz="2600" dirty="0" err="1"/>
              <a:t>SoilML</a:t>
            </a:r>
            <a:r>
              <a:rPr lang="en-NZ" sz="2600" dirty="0" smtClean="0"/>
              <a:t>)  </a:t>
            </a:r>
            <a:r>
              <a:rPr lang="en-NZ" sz="2600" dirty="0" smtClean="0">
                <a:solidFill>
                  <a:srgbClr val="FF0000"/>
                </a:solidFill>
              </a:rPr>
              <a:t>Up for revision</a:t>
            </a:r>
            <a:endParaRPr lang="en-NZ" sz="2600" dirty="0">
              <a:solidFill>
                <a:srgbClr val="FF0000"/>
              </a:solidFill>
            </a:endParaRPr>
          </a:p>
          <a:p>
            <a:pPr marL="514350" indent="-514350">
              <a:buFont typeface="+mj-lt"/>
              <a:buAutoNum type="arabicPeriod"/>
            </a:pPr>
            <a:r>
              <a:rPr lang="en-NZ" sz="2600" dirty="0" smtClean="0"/>
              <a:t>IUSS/ISO </a:t>
            </a:r>
            <a:r>
              <a:rPr lang="en-NZ" sz="2600" dirty="0"/>
              <a:t>‘</a:t>
            </a:r>
            <a:r>
              <a:rPr lang="en-NZ" sz="2600" dirty="0" err="1"/>
              <a:t>Wageningen</a:t>
            </a:r>
            <a:r>
              <a:rPr lang="en-NZ" sz="2600" dirty="0"/>
              <a:t> Proposal’ (a variation of 4 with reference to 1, 2 and 3</a:t>
            </a:r>
            <a:r>
              <a:rPr lang="en-NZ" sz="2600" dirty="0" smtClean="0"/>
              <a:t>)</a:t>
            </a:r>
          </a:p>
          <a:p>
            <a:pPr marL="514350" indent="-514350">
              <a:buAutoNum type="arabicPeriod"/>
            </a:pPr>
            <a:r>
              <a:rPr lang="en-NZ" sz="2600" dirty="0" err="1" smtClean="0"/>
              <a:t>SoilIEML</a:t>
            </a:r>
            <a:r>
              <a:rPr lang="en-NZ" sz="2600" dirty="0" smtClean="0"/>
              <a:t> – created in OGC Soil Interoperability Experiment</a:t>
            </a:r>
            <a:endParaRPr lang="en-NZ" sz="2600" dirty="0"/>
          </a:p>
          <a:p>
            <a:endParaRPr lang="en-NZ" dirty="0"/>
          </a:p>
        </p:txBody>
      </p:sp>
    </p:spTree>
    <p:extLst>
      <p:ext uri="{BB962C8B-B14F-4D97-AF65-F5344CB8AC3E}">
        <p14:creationId xmlns:p14="http://schemas.microsoft.com/office/powerpoint/2010/main" val="3140776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8013" cy="1141412"/>
          </a:xfrm>
        </p:spPr>
        <p:txBody>
          <a:bodyPr/>
          <a:lstStyle/>
          <a:p>
            <a:r>
              <a:rPr lang="en-NZ" sz="2400" dirty="0"/>
              <a:t>C</a:t>
            </a:r>
            <a:r>
              <a:rPr lang="en-NZ" sz="2400" dirty="0" smtClean="0"/>
              <a:t>omparison </a:t>
            </a:r>
            <a:r>
              <a:rPr lang="en-NZ" sz="2400" dirty="0"/>
              <a:t>of the modelling approach and scope of each information model</a:t>
            </a:r>
          </a:p>
        </p:txBody>
      </p:sp>
      <p:graphicFrame>
        <p:nvGraphicFramePr>
          <p:cNvPr id="4" name="Table 3"/>
          <p:cNvGraphicFramePr>
            <a:graphicFrameLocks noGrp="1"/>
          </p:cNvGraphicFramePr>
          <p:nvPr>
            <p:extLst>
              <p:ext uri="{D42A27DB-BD31-4B8C-83A1-F6EECF244321}">
                <p14:modId xmlns:p14="http://schemas.microsoft.com/office/powerpoint/2010/main" val="1967530809"/>
              </p:ext>
            </p:extLst>
          </p:nvPr>
        </p:nvGraphicFramePr>
        <p:xfrm>
          <a:off x="395536" y="1412776"/>
          <a:ext cx="7920880" cy="4032452"/>
        </p:xfrm>
        <a:graphic>
          <a:graphicData uri="http://schemas.openxmlformats.org/drawingml/2006/table">
            <a:tbl>
              <a:tblPr firstRow="1" firstCol="1" bandRow="1">
                <a:tableStyleId>{5C22544A-7EE6-4342-B048-85BDC9FD1C3A}</a:tableStyleId>
              </a:tblPr>
              <a:tblGrid>
                <a:gridCol w="1792676"/>
                <a:gridCol w="1017319"/>
                <a:gridCol w="1025416"/>
                <a:gridCol w="669218"/>
                <a:gridCol w="670117"/>
                <a:gridCol w="892291"/>
                <a:gridCol w="1025416"/>
                <a:gridCol w="413764"/>
                <a:gridCol w="414663"/>
              </a:tblGrid>
              <a:tr h="968860">
                <a:tc>
                  <a:txBody>
                    <a:bodyPr/>
                    <a:lstStyle/>
                    <a:p>
                      <a:pPr algn="r">
                        <a:lnSpc>
                          <a:spcPct val="107000"/>
                        </a:lnSpc>
                        <a:spcAft>
                          <a:spcPts val="0"/>
                        </a:spcAft>
                      </a:pPr>
                      <a:r>
                        <a:rPr lang="en-NZ" sz="1400" dirty="0">
                          <a:effectLst/>
                        </a:rPr>
                        <a:t>Model</a:t>
                      </a:r>
                      <a:endParaRPr lang="en-NZ" sz="1800" dirty="0">
                        <a:effectLst/>
                      </a:endParaRPr>
                    </a:p>
                    <a:p>
                      <a:pPr>
                        <a:lnSpc>
                          <a:spcPct val="107000"/>
                        </a:lnSpc>
                        <a:spcAft>
                          <a:spcPts val="0"/>
                        </a:spcAft>
                      </a:pPr>
                      <a:r>
                        <a:rPr lang="en-NZ" sz="1400" dirty="0">
                          <a:effectLst/>
                        </a:rPr>
                        <a:t> </a:t>
                      </a:r>
                      <a:endParaRPr lang="en-NZ" sz="1800" dirty="0">
                        <a:effectLst/>
                      </a:endParaRPr>
                    </a:p>
                    <a:p>
                      <a:pPr>
                        <a:lnSpc>
                          <a:spcPct val="107000"/>
                        </a:lnSpc>
                        <a:spcAft>
                          <a:spcPts val="0"/>
                        </a:spcAft>
                      </a:pPr>
                      <a:r>
                        <a:rPr lang="en-NZ" sz="1400" dirty="0">
                          <a:effectLst/>
                        </a:rPr>
                        <a:t>Soil Information</a:t>
                      </a:r>
                      <a:endParaRPr lang="en-NZ" sz="18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a:effectLst/>
                        </a:rPr>
                        <a:t>ANZSoilML</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a:effectLst/>
                        </a:rPr>
                        <a:t>eSoTer</a:t>
                      </a:r>
                      <a:endParaRPr lang="en-NZ" sz="1800">
                        <a:effectLst/>
                        <a:latin typeface="Calibri"/>
                        <a:ea typeface="Calibri"/>
                        <a:cs typeface="Times New Roman"/>
                      </a:endParaRPr>
                    </a:p>
                  </a:txBody>
                  <a:tcPr marL="68580" marR="68580" marT="0" marB="0" anchor="ctr"/>
                </a:tc>
                <a:tc gridSpan="2">
                  <a:txBody>
                    <a:bodyPr/>
                    <a:lstStyle/>
                    <a:p>
                      <a:pPr algn="ctr">
                        <a:lnSpc>
                          <a:spcPct val="107000"/>
                        </a:lnSpc>
                        <a:spcAft>
                          <a:spcPts val="0"/>
                        </a:spcAft>
                      </a:pPr>
                      <a:r>
                        <a:rPr lang="en-NZ" sz="1400">
                          <a:effectLst/>
                        </a:rPr>
                        <a:t>INSPIRE Soil</a:t>
                      </a:r>
                      <a:endParaRPr lang="en-NZ" sz="1800">
                        <a:effectLst/>
                        <a:latin typeface="Calibri"/>
                        <a:ea typeface="Calibri"/>
                        <a:cs typeface="Times New Roman"/>
                      </a:endParaRPr>
                    </a:p>
                  </a:txBody>
                  <a:tcPr marL="68580" marR="68580" marT="0" marB="0" anchor="ctr"/>
                </a:tc>
                <a:tc hMerge="1">
                  <a:txBody>
                    <a:bodyPr/>
                    <a:lstStyle/>
                    <a:p>
                      <a:endParaRPr lang="en-NZ"/>
                    </a:p>
                  </a:txBody>
                  <a:tcPr/>
                </a:tc>
                <a:tc>
                  <a:txBody>
                    <a:bodyPr/>
                    <a:lstStyle/>
                    <a:p>
                      <a:pPr algn="ctr">
                        <a:lnSpc>
                          <a:spcPct val="107000"/>
                        </a:lnSpc>
                        <a:spcAft>
                          <a:spcPts val="0"/>
                        </a:spcAft>
                      </a:pPr>
                      <a:r>
                        <a:rPr lang="en-NZ" sz="1400">
                          <a:effectLst/>
                        </a:rPr>
                        <a:t>ISO SoilML</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a:effectLst/>
                        </a:rPr>
                        <a:t>IUSS/ISO SoilML</a:t>
                      </a:r>
                      <a:endParaRPr lang="en-NZ" sz="1800">
                        <a:effectLst/>
                        <a:latin typeface="Calibri"/>
                        <a:ea typeface="Calibri"/>
                        <a:cs typeface="Times New Roman"/>
                      </a:endParaRPr>
                    </a:p>
                  </a:txBody>
                  <a:tcPr marL="68580" marR="68580" marT="0" marB="0" anchor="ctr"/>
                </a:tc>
                <a:tc gridSpan="2">
                  <a:txBody>
                    <a:bodyPr/>
                    <a:lstStyle/>
                    <a:p>
                      <a:pPr algn="ctr">
                        <a:lnSpc>
                          <a:spcPct val="107000"/>
                        </a:lnSpc>
                        <a:spcAft>
                          <a:spcPts val="0"/>
                        </a:spcAft>
                      </a:pPr>
                      <a:r>
                        <a:rPr lang="en-NZ" sz="1400">
                          <a:effectLst/>
                        </a:rPr>
                        <a:t>OGC SoilIEML</a:t>
                      </a:r>
                      <a:endParaRPr lang="en-NZ" sz="1800">
                        <a:effectLst/>
                        <a:latin typeface="Calibri"/>
                        <a:ea typeface="Calibri"/>
                        <a:cs typeface="Times New Roman"/>
                      </a:endParaRPr>
                    </a:p>
                  </a:txBody>
                  <a:tcPr marL="68580" marR="68580" marT="0" marB="0" anchor="ctr"/>
                </a:tc>
                <a:tc hMerge="1">
                  <a:txBody>
                    <a:bodyPr/>
                    <a:lstStyle/>
                    <a:p>
                      <a:endParaRPr lang="en-NZ"/>
                    </a:p>
                  </a:txBody>
                  <a:tcPr/>
                </a:tc>
              </a:tr>
              <a:tr h="382949">
                <a:tc>
                  <a:txBody>
                    <a:bodyPr/>
                    <a:lstStyle/>
                    <a:p>
                      <a:pPr>
                        <a:lnSpc>
                          <a:spcPct val="107000"/>
                        </a:lnSpc>
                        <a:spcAft>
                          <a:spcPts val="0"/>
                        </a:spcAft>
                      </a:pPr>
                      <a:r>
                        <a:rPr lang="en-NZ" sz="1400" dirty="0">
                          <a:effectLst/>
                        </a:rPr>
                        <a:t>Site Registration</a:t>
                      </a:r>
                      <a:endParaRPr lang="en-NZ" sz="18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r>
              <a:tr h="382949">
                <a:tc>
                  <a:txBody>
                    <a:bodyPr/>
                    <a:lstStyle/>
                    <a:p>
                      <a:pPr>
                        <a:lnSpc>
                          <a:spcPct val="107000"/>
                        </a:lnSpc>
                        <a:spcAft>
                          <a:spcPts val="0"/>
                        </a:spcAft>
                      </a:pPr>
                      <a:r>
                        <a:rPr lang="en-NZ" sz="1400">
                          <a:effectLst/>
                        </a:rPr>
                        <a:t>Soil Formation</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a:effectLst/>
                        </a:rPr>
                        <a:t>F</a:t>
                      </a:r>
                      <a:endParaRPr lang="en-NZ" sz="180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gridSpan="2">
                  <a:txBody>
                    <a:bodyPr/>
                    <a:lstStyle/>
                    <a:p>
                      <a:pPr algn="ctr">
                        <a:lnSpc>
                          <a:spcPct val="107000"/>
                        </a:lnSpc>
                        <a:spcAft>
                          <a:spcPts val="0"/>
                        </a:spcAft>
                      </a:pPr>
                      <a:r>
                        <a:rPr lang="en-NZ" sz="1400" dirty="0">
                          <a:effectLst/>
                        </a:rPr>
                        <a:t>P</a:t>
                      </a:r>
                      <a:endParaRPr lang="en-NZ" sz="1800" dirty="0">
                        <a:effectLst/>
                        <a:latin typeface="Calibri"/>
                        <a:ea typeface="Calibri"/>
                        <a:cs typeface="Times New Roman"/>
                      </a:endParaRPr>
                    </a:p>
                  </a:txBody>
                  <a:tcPr marL="68580" marR="68580" marT="0" marB="0" anchor="ctr">
                    <a:solidFill>
                      <a:schemeClr val="bg1">
                        <a:lumMod val="65000"/>
                      </a:schemeClr>
                    </a:solidFill>
                  </a:tcPr>
                </a:tc>
                <a:tc hMerge="1">
                  <a:txBody>
                    <a:bodyPr/>
                    <a:lstStyle/>
                    <a:p>
                      <a:endParaRPr lang="en-NZ"/>
                    </a:p>
                  </a:txBody>
                  <a:tcPr/>
                </a:tc>
                <a:tc>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gridSpan="2">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hMerge="1">
                  <a:txBody>
                    <a:bodyPr/>
                    <a:lstStyle/>
                    <a:p>
                      <a:endParaRPr lang="en-NZ"/>
                    </a:p>
                  </a:txBody>
                  <a:tcPr/>
                </a:tc>
              </a:tr>
              <a:tr h="382949">
                <a:tc>
                  <a:txBody>
                    <a:bodyPr/>
                    <a:lstStyle/>
                    <a:p>
                      <a:pPr>
                        <a:lnSpc>
                          <a:spcPct val="107000"/>
                        </a:lnSpc>
                        <a:spcAft>
                          <a:spcPts val="0"/>
                        </a:spcAft>
                      </a:pPr>
                      <a:r>
                        <a:rPr lang="en-NZ" sz="1400">
                          <a:effectLst/>
                        </a:rPr>
                        <a:t>Soil Description</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a:txBody>
                    <a:bodyPr/>
                    <a:lstStyle/>
                    <a:p>
                      <a:pPr algn="ctr">
                        <a:lnSpc>
                          <a:spcPct val="107000"/>
                        </a:lnSpc>
                        <a:spcAft>
                          <a:spcPts val="0"/>
                        </a:spcAft>
                      </a:pPr>
                      <a:r>
                        <a:rPr lang="en-NZ" sz="1400" dirty="0">
                          <a:effectLst/>
                        </a:rPr>
                        <a:t>P</a:t>
                      </a:r>
                      <a:endParaRPr lang="en-NZ" sz="1800" dirty="0">
                        <a:effectLst/>
                        <a:latin typeface="Calibri"/>
                        <a:ea typeface="Calibri"/>
                        <a:cs typeface="Times New Roman"/>
                      </a:endParaRPr>
                    </a:p>
                  </a:txBody>
                  <a:tcPr marL="68580" marR="68580" marT="0" marB="0" anchor="ctr">
                    <a:solidFill>
                      <a:schemeClr val="bg1">
                        <a:lumMod val="65000"/>
                      </a:schemeClr>
                    </a:solidFill>
                  </a:tcPr>
                </a:tc>
                <a:tc>
                  <a:txBody>
                    <a:bodyPr/>
                    <a:lstStyle/>
                    <a:p>
                      <a:pPr algn="ctr">
                        <a:lnSpc>
                          <a:spcPct val="107000"/>
                        </a:lnSpc>
                        <a:spcAft>
                          <a:spcPts val="0"/>
                        </a:spcAft>
                      </a:pPr>
                      <a:r>
                        <a:rPr lang="en-NZ" sz="1400" dirty="0">
                          <a:effectLst/>
                        </a:rPr>
                        <a:t>P</a:t>
                      </a:r>
                      <a:endParaRPr lang="en-NZ" sz="1800" dirty="0">
                        <a:effectLst/>
                        <a:latin typeface="Calibri"/>
                        <a:ea typeface="Calibri"/>
                        <a:cs typeface="Times New Roman"/>
                      </a:endParaRPr>
                    </a:p>
                  </a:txBody>
                  <a:tcPr marL="68580" marR="68580" marT="0" marB="0" anchor="ctr">
                    <a:solidFill>
                      <a:schemeClr val="bg1">
                        <a:lumMod val="65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r>
              <a:tr h="382949">
                <a:tc>
                  <a:txBody>
                    <a:bodyPr/>
                    <a:lstStyle/>
                    <a:p>
                      <a:pPr>
                        <a:lnSpc>
                          <a:spcPct val="107000"/>
                        </a:lnSpc>
                        <a:spcAft>
                          <a:spcPts val="0"/>
                        </a:spcAft>
                      </a:pPr>
                      <a:r>
                        <a:rPr lang="en-NZ" sz="1400">
                          <a:effectLst/>
                        </a:rPr>
                        <a:t>Soil Sampling</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c>
                  <a:txBody>
                    <a:bodyPr/>
                    <a:lstStyle/>
                    <a:p>
                      <a:pPr algn="ctr">
                        <a:lnSpc>
                          <a:spcPct val="107000"/>
                        </a:lnSpc>
                        <a:spcAft>
                          <a:spcPts val="0"/>
                        </a:spcAft>
                      </a:pPr>
                      <a:r>
                        <a:rPr lang="en-NZ" sz="1400">
                          <a:effectLst/>
                        </a:rPr>
                        <a:t>F</a:t>
                      </a:r>
                      <a:endParaRPr lang="en-NZ" sz="180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r>
              <a:tr h="382949">
                <a:tc>
                  <a:txBody>
                    <a:bodyPr/>
                    <a:lstStyle/>
                    <a:p>
                      <a:pPr>
                        <a:lnSpc>
                          <a:spcPct val="107000"/>
                        </a:lnSpc>
                        <a:spcAft>
                          <a:spcPts val="0"/>
                        </a:spcAft>
                      </a:pPr>
                      <a:r>
                        <a:rPr lang="en-NZ" sz="1400">
                          <a:effectLst/>
                        </a:rPr>
                        <a:t>Observations</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gridSpan="2">
                  <a:txBody>
                    <a:bodyPr/>
                    <a:lstStyle/>
                    <a:p>
                      <a:pPr algn="ctr">
                        <a:lnSpc>
                          <a:spcPct val="107000"/>
                        </a:lnSpc>
                        <a:spcAft>
                          <a:spcPts val="0"/>
                        </a:spcAft>
                      </a:pPr>
                      <a:r>
                        <a:rPr lang="en-NZ" sz="1400" dirty="0">
                          <a:effectLst/>
                        </a:rPr>
                        <a:t>S</a:t>
                      </a:r>
                      <a:endParaRPr lang="en-NZ" sz="1800" dirty="0">
                        <a:effectLst/>
                        <a:latin typeface="Calibri"/>
                        <a:ea typeface="Calibri"/>
                        <a:cs typeface="Times New Roman"/>
                      </a:endParaRPr>
                    </a:p>
                  </a:txBody>
                  <a:tcPr marL="68580" marR="68580" marT="0" marB="0" anchor="ctr">
                    <a:solidFill>
                      <a:srgbClr val="FADC00"/>
                    </a:solidFill>
                  </a:tcPr>
                </a:tc>
                <a:tc hMerge="1">
                  <a:txBody>
                    <a:bodyPr/>
                    <a:lstStyle/>
                    <a:p>
                      <a:endParaRPr lang="en-NZ"/>
                    </a:p>
                  </a:txBody>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r>
              <a:tr h="382949">
                <a:tc>
                  <a:txBody>
                    <a:bodyPr/>
                    <a:lstStyle/>
                    <a:p>
                      <a:pPr>
                        <a:lnSpc>
                          <a:spcPct val="107000"/>
                        </a:lnSpc>
                        <a:spcAft>
                          <a:spcPts val="0"/>
                        </a:spcAft>
                      </a:pPr>
                      <a:r>
                        <a:rPr lang="en-NZ" sz="1400">
                          <a:effectLst/>
                        </a:rPr>
                        <a:t>Soil Classification</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r>
              <a:tr h="382949">
                <a:tc>
                  <a:txBody>
                    <a:bodyPr/>
                    <a:lstStyle/>
                    <a:p>
                      <a:pPr>
                        <a:lnSpc>
                          <a:spcPct val="107000"/>
                        </a:lnSpc>
                        <a:spcAft>
                          <a:spcPts val="0"/>
                        </a:spcAft>
                      </a:pPr>
                      <a:r>
                        <a:rPr lang="en-NZ" sz="1400">
                          <a:effectLst/>
                        </a:rPr>
                        <a:t>Vocabularies</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 (SKOS)</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gridSpan="2">
                  <a:txBody>
                    <a:bodyPr/>
                    <a:lstStyle/>
                    <a:p>
                      <a:pPr algn="ctr">
                        <a:lnSpc>
                          <a:spcPct val="107000"/>
                        </a:lnSpc>
                        <a:spcAft>
                          <a:spcPts val="0"/>
                        </a:spcAft>
                      </a:pPr>
                      <a:r>
                        <a:rPr lang="en-NZ" sz="1400" dirty="0">
                          <a:effectLst/>
                        </a:rPr>
                        <a:t>F (XSD/SKOS)</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c>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gridSpan="2">
                  <a:txBody>
                    <a:bodyPr/>
                    <a:lstStyle/>
                    <a:p>
                      <a:pPr algn="ctr">
                        <a:lnSpc>
                          <a:spcPct val="107000"/>
                        </a:lnSpc>
                        <a:spcAft>
                          <a:spcPts val="0"/>
                        </a:spcAft>
                      </a:pPr>
                      <a:r>
                        <a:rPr lang="en-NZ" sz="1400" dirty="0">
                          <a:effectLst/>
                        </a:rPr>
                        <a:t>F (SKOS)</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r>
              <a:tr h="382949">
                <a:tc>
                  <a:txBody>
                    <a:bodyPr/>
                    <a:lstStyle/>
                    <a:p>
                      <a:pPr>
                        <a:lnSpc>
                          <a:spcPct val="107000"/>
                        </a:lnSpc>
                        <a:spcAft>
                          <a:spcPts val="0"/>
                        </a:spcAft>
                      </a:pPr>
                      <a:r>
                        <a:rPr lang="en-NZ" sz="1400">
                          <a:effectLst/>
                        </a:rPr>
                        <a:t>Soil Mapping</a:t>
                      </a:r>
                      <a:endParaRPr lang="en-NZ" sz="18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hMerge="1">
                  <a:txBody>
                    <a:bodyPr/>
                    <a:lstStyle/>
                    <a:p>
                      <a:endParaRPr lang="en-NZ"/>
                    </a:p>
                  </a:txBody>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algn="ctr">
                        <a:lnSpc>
                          <a:spcPct val="107000"/>
                        </a:lnSpc>
                        <a:spcAft>
                          <a:spcPts val="0"/>
                        </a:spcAft>
                      </a:pPr>
                      <a:r>
                        <a:rPr lang="en-NZ" sz="1400" dirty="0">
                          <a:effectLst/>
                        </a:rPr>
                        <a:t>F</a:t>
                      </a:r>
                      <a:endParaRPr lang="en-NZ" sz="1800" dirty="0">
                        <a:effectLst/>
                        <a:latin typeface="Calibri"/>
                        <a:ea typeface="Calibri"/>
                        <a:cs typeface="Times New Roman"/>
                      </a:endParaRPr>
                    </a:p>
                  </a:txBody>
                  <a:tcPr marL="68580" marR="68580" marT="0" marB="0" anchor="ctr">
                    <a:solidFill>
                      <a:schemeClr val="tx2">
                        <a:lumMod val="60000"/>
                        <a:lumOff val="40000"/>
                      </a:schemeClr>
                    </a:solidFill>
                  </a:tcPr>
                </a:tc>
                <a:tc gridSpan="2">
                  <a:txBody>
                    <a:bodyPr/>
                    <a:lstStyle/>
                    <a:p>
                      <a:pPr algn="ctr">
                        <a:lnSpc>
                          <a:spcPct val="107000"/>
                        </a:lnSpc>
                        <a:spcAft>
                          <a:spcPts val="0"/>
                        </a:spcAft>
                      </a:pPr>
                      <a:r>
                        <a:rPr lang="en-NZ" sz="1400" dirty="0">
                          <a:effectLst/>
                        </a:rPr>
                        <a:t>X</a:t>
                      </a:r>
                      <a:endParaRPr lang="en-NZ" sz="1800" dirty="0">
                        <a:effectLst/>
                        <a:latin typeface="Calibri"/>
                        <a:ea typeface="Calibri"/>
                        <a:cs typeface="Times New Roman"/>
                      </a:endParaRPr>
                    </a:p>
                  </a:txBody>
                  <a:tcPr marL="68580" marR="68580" marT="0" marB="0" anchor="ctr">
                    <a:solidFill>
                      <a:schemeClr val="bg1"/>
                    </a:solidFill>
                  </a:tcPr>
                </a:tc>
                <a:tc hMerge="1">
                  <a:txBody>
                    <a:bodyPr/>
                    <a:lstStyle/>
                    <a:p>
                      <a:endParaRPr lang="en-NZ"/>
                    </a:p>
                  </a:txBody>
                  <a:tcPr/>
                </a:tc>
              </a:tr>
            </a:tbl>
          </a:graphicData>
        </a:graphic>
      </p:graphicFrame>
      <p:sp>
        <p:nvSpPr>
          <p:cNvPr id="5" name="Rectangle 4"/>
          <p:cNvSpPr/>
          <p:nvPr/>
        </p:nvSpPr>
        <p:spPr>
          <a:xfrm>
            <a:off x="508185" y="5805264"/>
            <a:ext cx="7488832" cy="892552"/>
          </a:xfrm>
          <a:prstGeom prst="rect">
            <a:avLst/>
          </a:prstGeom>
        </p:spPr>
        <p:txBody>
          <a:bodyPr wrap="square">
            <a:spAutoFit/>
          </a:bodyPr>
          <a:lstStyle/>
          <a:p>
            <a:r>
              <a:rPr lang="en-NZ" sz="1300" b="1" i="1" dirty="0"/>
              <a:t>Modelling approach</a:t>
            </a:r>
            <a:r>
              <a:rPr lang="en-NZ" sz="1300" i="1" dirty="0"/>
              <a:t> refers to how the model was defined. Models may be: comprehensive, attempting to cover as many dimensions of the soil as possible; targeted, hard-typing a selected set of essential properties while relying on soft-typing for a significant set of properties; or framework, a model that simply provides a framework of </a:t>
            </a:r>
            <a:r>
              <a:rPr lang="en-NZ" sz="1300" i="1" dirty="0" smtClean="0"/>
              <a:t>classes.</a:t>
            </a:r>
            <a:endParaRPr lang="en-NZ" sz="1300" i="1" dirty="0"/>
          </a:p>
        </p:txBody>
      </p:sp>
    </p:spTree>
    <p:extLst>
      <p:ext uri="{BB962C8B-B14F-4D97-AF65-F5344CB8AC3E}">
        <p14:creationId xmlns:p14="http://schemas.microsoft.com/office/powerpoint/2010/main" val="414543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8013" cy="1141412"/>
          </a:xfrm>
        </p:spPr>
        <p:txBody>
          <a:bodyPr/>
          <a:lstStyle/>
          <a:p>
            <a:r>
              <a:rPr lang="en-NZ" sz="2800" dirty="0"/>
              <a:t>Comparison of model accessibility and implementation</a:t>
            </a:r>
          </a:p>
        </p:txBody>
      </p:sp>
      <p:graphicFrame>
        <p:nvGraphicFramePr>
          <p:cNvPr id="4" name="Table 3"/>
          <p:cNvGraphicFramePr>
            <a:graphicFrameLocks noGrp="1"/>
          </p:cNvGraphicFramePr>
          <p:nvPr>
            <p:extLst>
              <p:ext uri="{D42A27DB-BD31-4B8C-83A1-F6EECF244321}">
                <p14:modId xmlns:p14="http://schemas.microsoft.com/office/powerpoint/2010/main" val="697224929"/>
              </p:ext>
            </p:extLst>
          </p:nvPr>
        </p:nvGraphicFramePr>
        <p:xfrm>
          <a:off x="683568" y="1556792"/>
          <a:ext cx="7488832" cy="3024336"/>
        </p:xfrm>
        <a:graphic>
          <a:graphicData uri="http://schemas.openxmlformats.org/drawingml/2006/table">
            <a:tbl>
              <a:tblPr firstRow="1" firstCol="1" bandRow="1">
                <a:tableStyleId>{5C22544A-7EE6-4342-B048-85BDC9FD1C3A}</a:tableStyleId>
              </a:tblPr>
              <a:tblGrid>
                <a:gridCol w="1899723"/>
                <a:gridCol w="2849106"/>
                <a:gridCol w="2740003"/>
              </a:tblGrid>
              <a:tr h="432048">
                <a:tc>
                  <a:txBody>
                    <a:bodyPr/>
                    <a:lstStyle/>
                    <a:p>
                      <a:pPr>
                        <a:lnSpc>
                          <a:spcPct val="107000"/>
                        </a:lnSpc>
                        <a:spcAft>
                          <a:spcPts val="0"/>
                        </a:spcAft>
                      </a:pPr>
                      <a:r>
                        <a:rPr lang="en-NZ" sz="1600" dirty="0">
                          <a:effectLst/>
                        </a:rPr>
                        <a:t>Model</a:t>
                      </a:r>
                      <a:endParaRPr lang="en-NZ"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NZ" sz="1600" dirty="0">
                          <a:effectLst/>
                        </a:rPr>
                        <a:t>Accessibility</a:t>
                      </a:r>
                      <a:endParaRPr lang="en-NZ"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Implementation</a:t>
                      </a:r>
                      <a:endParaRPr lang="en-NZ" sz="2000">
                        <a:effectLst/>
                        <a:latin typeface="Calibri"/>
                        <a:ea typeface="Calibri"/>
                        <a:cs typeface="Times New Roman"/>
                      </a:endParaRPr>
                    </a:p>
                  </a:txBody>
                  <a:tcPr marL="68580" marR="68580" marT="0" marB="0"/>
                </a:tc>
              </a:tr>
              <a:tr h="432048">
                <a:tc>
                  <a:txBody>
                    <a:bodyPr/>
                    <a:lstStyle/>
                    <a:p>
                      <a:pPr>
                        <a:lnSpc>
                          <a:spcPct val="107000"/>
                        </a:lnSpc>
                        <a:spcAft>
                          <a:spcPts val="0"/>
                        </a:spcAft>
                      </a:pPr>
                      <a:r>
                        <a:rPr lang="en-NZ" sz="1600">
                          <a:effectLst/>
                        </a:rPr>
                        <a:t>ANZSoilML</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Public; free of charge</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Production services</a:t>
                      </a:r>
                      <a:endParaRPr lang="en-NZ" sz="2000">
                        <a:effectLst/>
                        <a:latin typeface="Calibri"/>
                        <a:ea typeface="Calibri"/>
                        <a:cs typeface="Times New Roman"/>
                      </a:endParaRPr>
                    </a:p>
                  </a:txBody>
                  <a:tcPr marL="68580" marR="68580" marT="0" marB="0"/>
                </a:tc>
              </a:tr>
              <a:tr h="432048">
                <a:tc>
                  <a:txBody>
                    <a:bodyPr/>
                    <a:lstStyle/>
                    <a:p>
                      <a:pPr>
                        <a:lnSpc>
                          <a:spcPct val="107000"/>
                        </a:lnSpc>
                        <a:spcAft>
                          <a:spcPts val="0"/>
                        </a:spcAft>
                      </a:pPr>
                      <a:r>
                        <a:rPr lang="en-NZ" sz="1600">
                          <a:effectLst/>
                        </a:rPr>
                        <a:t>eSoTer</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Public; free of charge</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dirty="0">
                          <a:effectLst/>
                        </a:rPr>
                        <a:t>Prototype </a:t>
                      </a:r>
                      <a:r>
                        <a:rPr lang="en-NZ" sz="1600" dirty="0" smtClean="0">
                          <a:effectLst/>
                        </a:rPr>
                        <a:t>(?)</a:t>
                      </a:r>
                      <a:endParaRPr lang="en-NZ" sz="2000" dirty="0">
                        <a:effectLst/>
                        <a:latin typeface="Calibri"/>
                        <a:ea typeface="Calibri"/>
                        <a:cs typeface="Times New Roman"/>
                      </a:endParaRPr>
                    </a:p>
                  </a:txBody>
                  <a:tcPr marL="68580" marR="68580" marT="0" marB="0"/>
                </a:tc>
              </a:tr>
              <a:tr h="432048">
                <a:tc>
                  <a:txBody>
                    <a:bodyPr/>
                    <a:lstStyle/>
                    <a:p>
                      <a:pPr>
                        <a:lnSpc>
                          <a:spcPct val="107000"/>
                        </a:lnSpc>
                        <a:spcAft>
                          <a:spcPts val="0"/>
                        </a:spcAft>
                      </a:pPr>
                      <a:r>
                        <a:rPr lang="en-NZ" sz="1600">
                          <a:effectLst/>
                        </a:rPr>
                        <a:t>INSPIRE Soil</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Public; free of charge</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Prototype (GS Soil)</a:t>
                      </a:r>
                      <a:endParaRPr lang="en-NZ" sz="2000">
                        <a:effectLst/>
                        <a:latin typeface="Calibri"/>
                        <a:ea typeface="Calibri"/>
                        <a:cs typeface="Times New Roman"/>
                      </a:endParaRPr>
                    </a:p>
                  </a:txBody>
                  <a:tcPr marL="68580" marR="68580" marT="0" marB="0"/>
                </a:tc>
              </a:tr>
              <a:tr h="432048">
                <a:tc>
                  <a:txBody>
                    <a:bodyPr/>
                    <a:lstStyle/>
                    <a:p>
                      <a:pPr>
                        <a:lnSpc>
                          <a:spcPct val="107000"/>
                        </a:lnSpc>
                        <a:spcAft>
                          <a:spcPts val="0"/>
                        </a:spcAft>
                      </a:pPr>
                      <a:r>
                        <a:rPr lang="en-NZ" sz="1600">
                          <a:effectLst/>
                        </a:rPr>
                        <a:t>ISO SoilML</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Private; charge for access</a:t>
                      </a:r>
                      <a:endParaRPr lang="en-NZ" sz="2000">
                        <a:effectLst/>
                        <a:latin typeface="Calibri"/>
                        <a:ea typeface="Calibri"/>
                        <a:cs typeface="Times New Roman"/>
                      </a:endParaRPr>
                    </a:p>
                  </a:txBody>
                  <a:tcPr marL="68580" marR="68580" marT="0" marB="0"/>
                </a:tc>
                <a:tc>
                  <a:txBody>
                    <a:bodyPr/>
                    <a:lstStyle/>
                    <a:p>
                      <a:pPr>
                        <a:lnSpc>
                          <a:spcPct val="107000"/>
                        </a:lnSpc>
                        <a:spcAft>
                          <a:spcPts val="0"/>
                        </a:spcAft>
                      </a:pPr>
                      <a:r>
                        <a:rPr lang="en-NZ" sz="1600">
                          <a:effectLst/>
                        </a:rPr>
                        <a:t>Prototype (GS Soil) (?)</a:t>
                      </a:r>
                      <a:endParaRPr lang="en-NZ" sz="2000">
                        <a:effectLst/>
                        <a:latin typeface="Calibri"/>
                        <a:ea typeface="Calibri"/>
                        <a:cs typeface="Times New Roman"/>
                      </a:endParaRPr>
                    </a:p>
                  </a:txBody>
                  <a:tcPr marL="68580" marR="68580" marT="0" marB="0"/>
                </a:tc>
              </a:tr>
              <a:tr h="432048">
                <a:tc>
                  <a:txBody>
                    <a:bodyPr/>
                    <a:lstStyle/>
                    <a:p>
                      <a:pPr>
                        <a:lnSpc>
                          <a:spcPct val="107000"/>
                        </a:lnSpc>
                        <a:spcAft>
                          <a:spcPts val="0"/>
                        </a:spcAft>
                      </a:pPr>
                      <a:r>
                        <a:rPr lang="en-NZ" sz="1600" dirty="0">
                          <a:effectLst/>
                        </a:rPr>
                        <a:t>IUSS/ISO </a:t>
                      </a:r>
                      <a:r>
                        <a:rPr lang="en-NZ" sz="1600" dirty="0" err="1">
                          <a:effectLst/>
                        </a:rPr>
                        <a:t>SoilML</a:t>
                      </a:r>
                      <a:endParaRPr lang="en-NZ"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NZ" sz="1600" dirty="0">
                          <a:effectLst/>
                        </a:rPr>
                        <a:t>No model</a:t>
                      </a:r>
                      <a:endParaRPr lang="en-NZ"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NZ" sz="1600" dirty="0">
                          <a:effectLst/>
                        </a:rPr>
                        <a:t>No</a:t>
                      </a:r>
                      <a:endParaRPr lang="en-NZ" sz="2000" dirty="0">
                        <a:effectLst/>
                        <a:latin typeface="Calibri"/>
                        <a:ea typeface="Calibri"/>
                        <a:cs typeface="Times New Roman"/>
                      </a:endParaRPr>
                    </a:p>
                  </a:txBody>
                  <a:tcPr marL="68580" marR="68580" marT="0" marB="0"/>
                </a:tc>
              </a:tr>
              <a:tr h="432048">
                <a:tc>
                  <a:txBody>
                    <a:bodyPr/>
                    <a:lstStyle/>
                    <a:p>
                      <a:pPr>
                        <a:lnSpc>
                          <a:spcPct val="107000"/>
                        </a:lnSpc>
                        <a:spcAft>
                          <a:spcPts val="0"/>
                        </a:spcAft>
                      </a:pPr>
                      <a:r>
                        <a:rPr lang="en-NZ" sz="1600" dirty="0" smtClean="0">
                          <a:effectLst/>
                          <a:latin typeface="Calibri"/>
                          <a:ea typeface="Calibri"/>
                          <a:cs typeface="Times New Roman"/>
                        </a:rPr>
                        <a:t>OGC</a:t>
                      </a:r>
                      <a:r>
                        <a:rPr lang="en-NZ" sz="1600" baseline="0" dirty="0" smtClean="0">
                          <a:effectLst/>
                          <a:latin typeface="Calibri"/>
                          <a:ea typeface="Calibri"/>
                          <a:cs typeface="Times New Roman"/>
                        </a:rPr>
                        <a:t> </a:t>
                      </a:r>
                      <a:r>
                        <a:rPr lang="en-NZ" sz="1600" baseline="0" dirty="0" err="1" smtClean="0">
                          <a:effectLst/>
                          <a:latin typeface="Calibri"/>
                          <a:ea typeface="Calibri"/>
                          <a:cs typeface="Times New Roman"/>
                        </a:rPr>
                        <a:t>SoilIEML</a:t>
                      </a:r>
                      <a:endParaRPr lang="en-NZ" sz="1600" dirty="0">
                        <a:effectLst/>
                        <a:latin typeface="Calibri"/>
                        <a:ea typeface="Calibri"/>
                        <a:cs typeface="Times New Roman"/>
                      </a:endParaRPr>
                    </a:p>
                  </a:txBody>
                  <a:tcPr marL="68580" marR="68580" marT="0" marB="0"/>
                </a:tc>
                <a:tc>
                  <a:txBody>
                    <a:bodyPr/>
                    <a:lstStyle/>
                    <a:p>
                      <a:pPr>
                        <a:lnSpc>
                          <a:spcPct val="107000"/>
                        </a:lnSpc>
                        <a:spcAft>
                          <a:spcPts val="0"/>
                        </a:spcAft>
                      </a:pPr>
                      <a:r>
                        <a:rPr lang="en-NZ" sz="1600" dirty="0" smtClean="0">
                          <a:effectLst/>
                          <a:latin typeface="Calibri"/>
                          <a:ea typeface="Calibri"/>
                          <a:cs typeface="Times New Roman"/>
                        </a:rPr>
                        <a:t>Public; free of charge</a:t>
                      </a:r>
                      <a:endParaRPr lang="en-NZ" sz="1600" dirty="0">
                        <a:effectLst/>
                        <a:latin typeface="Calibri"/>
                        <a:ea typeface="Calibri"/>
                        <a:cs typeface="Times New Roman"/>
                      </a:endParaRPr>
                    </a:p>
                  </a:txBody>
                  <a:tcPr marL="68580" marR="68580" marT="0" marB="0"/>
                </a:tc>
                <a:tc>
                  <a:txBody>
                    <a:bodyPr/>
                    <a:lstStyle/>
                    <a:p>
                      <a:pPr>
                        <a:lnSpc>
                          <a:spcPct val="107000"/>
                        </a:lnSpc>
                        <a:spcAft>
                          <a:spcPts val="0"/>
                        </a:spcAft>
                      </a:pPr>
                      <a:r>
                        <a:rPr lang="en-NZ" sz="1600" dirty="0" smtClean="0">
                          <a:effectLst/>
                          <a:latin typeface="Calibri"/>
                          <a:ea typeface="Calibri"/>
                          <a:cs typeface="Times New Roman"/>
                        </a:rPr>
                        <a:t>Prototype</a:t>
                      </a:r>
                      <a:endParaRPr lang="en-NZ" sz="16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611560" y="5373216"/>
            <a:ext cx="7632848" cy="1169551"/>
          </a:xfrm>
          <a:prstGeom prst="rect">
            <a:avLst/>
          </a:prstGeom>
        </p:spPr>
        <p:txBody>
          <a:bodyPr wrap="square">
            <a:spAutoFit/>
          </a:bodyPr>
          <a:lstStyle/>
          <a:p>
            <a:r>
              <a:rPr lang="en-NZ" sz="1400" b="1" i="1" dirty="0"/>
              <a:t>Accessibility</a:t>
            </a:r>
            <a:r>
              <a:rPr lang="en-NZ" sz="1400" i="1" dirty="0"/>
              <a:t> refers to the availability of the model (UML models, XML schema, specification documents and other artefacts) in terms of access constraints or charges for access</a:t>
            </a:r>
            <a:r>
              <a:rPr lang="en-NZ" sz="1400" i="1" dirty="0" smtClean="0"/>
              <a:t>.</a:t>
            </a:r>
          </a:p>
          <a:p>
            <a:endParaRPr lang="en-NZ" sz="1400" i="1" dirty="0"/>
          </a:p>
          <a:p>
            <a:r>
              <a:rPr lang="en-NZ" sz="1400" b="1" i="1" dirty="0"/>
              <a:t>Implementation</a:t>
            </a:r>
            <a:r>
              <a:rPr lang="en-NZ" sz="1400" i="1" dirty="0"/>
              <a:t> shows whether a standard has been implemented, either as a prototype in a production environment.</a:t>
            </a:r>
          </a:p>
        </p:txBody>
      </p:sp>
    </p:spTree>
    <p:extLst>
      <p:ext uri="{BB962C8B-B14F-4D97-AF65-F5344CB8AC3E}">
        <p14:creationId xmlns:p14="http://schemas.microsoft.com/office/powerpoint/2010/main" val="108417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Web Service Interfaces</a:t>
            </a:r>
            <a:endParaRPr lang="en-NZ"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NZ" dirty="0" smtClean="0"/>
              <a:t>Examples exist where </a:t>
            </a:r>
            <a:r>
              <a:rPr lang="en-NZ" dirty="0" smtClean="0"/>
              <a:t>WFS, WCS </a:t>
            </a:r>
            <a:r>
              <a:rPr lang="en-NZ" dirty="0" smtClean="0"/>
              <a:t>etc. have been used to publish soil data</a:t>
            </a:r>
          </a:p>
          <a:p>
            <a:pPr marL="457200" indent="-457200">
              <a:buFont typeface="Arial" panose="020B0604020202020204" pitchFamily="34" charset="0"/>
              <a:buChar char="•"/>
            </a:pPr>
            <a:r>
              <a:rPr lang="en-NZ" dirty="0" smtClean="0"/>
              <a:t>Often experimental and not ‘live’ for others to experiment with</a:t>
            </a:r>
          </a:p>
          <a:p>
            <a:pPr marL="457200" indent="-457200">
              <a:buFont typeface="Arial" panose="020B0604020202020204" pitchFamily="34" charset="0"/>
              <a:buChar char="•"/>
            </a:pPr>
            <a:r>
              <a:rPr lang="en-NZ" dirty="0" smtClean="0"/>
              <a:t>New Zealand and Australia only places where production services?</a:t>
            </a:r>
          </a:p>
          <a:p>
            <a:endParaRPr lang="en-NZ" dirty="0" smtClean="0"/>
          </a:p>
          <a:p>
            <a:endParaRPr lang="en-NZ" dirty="0" smtClean="0"/>
          </a:p>
          <a:p>
            <a:endParaRPr lang="en-NZ" dirty="0"/>
          </a:p>
        </p:txBody>
      </p:sp>
      <p:sp>
        <p:nvSpPr>
          <p:cNvPr id="4" name="Folded Corner 3"/>
          <p:cNvSpPr/>
          <p:nvPr/>
        </p:nvSpPr>
        <p:spPr>
          <a:xfrm rot="614356">
            <a:off x="6176787" y="4745791"/>
            <a:ext cx="2285026" cy="1793457"/>
          </a:xfrm>
          <a:prstGeom prst="foldedCorner">
            <a:avLst/>
          </a:prstGeom>
          <a:gradFill flip="none" rotWithShape="1">
            <a:gsLst>
              <a:gs pos="47000">
                <a:srgbClr val="FFEF00"/>
              </a:gs>
              <a:gs pos="0">
                <a:srgbClr val="FFEF00">
                  <a:tint val="66000"/>
                  <a:satMod val="160000"/>
                  <a:lumMod val="67000"/>
                  <a:lumOff val="33000"/>
                </a:srgbClr>
              </a:gs>
              <a:gs pos="6000">
                <a:srgbClr val="FFEF00">
                  <a:tint val="44500"/>
                  <a:satMod val="160000"/>
                </a:srgbClr>
              </a:gs>
              <a:gs pos="100000">
                <a:srgbClr val="EEE300"/>
              </a:gs>
            </a:gsLst>
            <a:path path="circle">
              <a:fillToRect t="100000" r="100000"/>
            </a:path>
            <a:tileRect l="-100000" b="-100000"/>
          </a:gradFill>
          <a:ln>
            <a:solidFill>
              <a:schemeClr val="bg1">
                <a:lumMod val="85000"/>
              </a:schemeClr>
            </a:solidFill>
          </a:ln>
          <a:effectLst>
            <a:outerShdw blurRad="50800" dist="762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indent="0" algn="ctr"/>
            <a:endParaRPr lang="en-NZ" i="1" dirty="0" smtClean="0">
              <a:latin typeface="Lucida Handwriting" panose="03010101010101010101" pitchFamily="66" charset="0"/>
            </a:endParaRPr>
          </a:p>
          <a:p>
            <a:pPr marL="0" indent="0" algn="ctr"/>
            <a:r>
              <a:rPr lang="en-NZ" i="1" dirty="0" smtClean="0">
                <a:latin typeface="Lucida Handwriting" panose="03010101010101010101" pitchFamily="66" charset="0"/>
              </a:rPr>
              <a:t>Are </a:t>
            </a:r>
            <a:r>
              <a:rPr lang="en-NZ" i="1" dirty="0">
                <a:latin typeface="Lucida Handwriting" panose="03010101010101010101" pitchFamily="66" charset="0"/>
              </a:rPr>
              <a:t>there other services available? </a:t>
            </a:r>
            <a:endParaRPr lang="en-NZ" i="1" dirty="0" smtClean="0">
              <a:latin typeface="Lucida Handwriting" panose="03010101010101010101" pitchFamily="66" charset="0"/>
            </a:endParaRPr>
          </a:p>
          <a:p>
            <a:pPr marL="0" indent="0" algn="ctr"/>
            <a:r>
              <a:rPr lang="en-NZ" i="1" dirty="0">
                <a:latin typeface="Lucida Handwriting" panose="03010101010101010101" pitchFamily="66" charset="0"/>
              </a:rPr>
              <a:t> </a:t>
            </a:r>
            <a:endParaRPr lang="en-NZ" i="1" dirty="0" smtClean="0">
              <a:latin typeface="Lucida Handwriting" panose="03010101010101010101" pitchFamily="66" charset="0"/>
            </a:endParaRPr>
          </a:p>
          <a:p>
            <a:pPr marL="0" indent="0" algn="ctr"/>
            <a:r>
              <a:rPr lang="en-NZ" i="1" dirty="0" smtClean="0">
                <a:latin typeface="Lucida Handwriting" panose="03010101010101010101" pitchFamily="66" charset="0"/>
              </a:rPr>
              <a:t>Where?</a:t>
            </a:r>
            <a:endParaRPr lang="en-NZ" i="1" dirty="0">
              <a:latin typeface="Lucida Handwriting" panose="03010101010101010101" pitchFamily="66" charset="0"/>
            </a:endParaRPr>
          </a:p>
        </p:txBody>
      </p:sp>
    </p:spTree>
    <p:extLst>
      <p:ext uri="{BB962C8B-B14F-4D97-AF65-F5344CB8AC3E}">
        <p14:creationId xmlns:p14="http://schemas.microsoft.com/office/powerpoint/2010/main" val="27270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226513"/>
            <a:ext cx="8228013" cy="1141412"/>
          </a:xfrm>
        </p:spPr>
        <p:txBody>
          <a:bodyPr/>
          <a:lstStyle/>
          <a:p>
            <a:r>
              <a:rPr lang="en-NZ" dirty="0" smtClean="0"/>
              <a:t>OGC Interoperability Experiment</a:t>
            </a:r>
            <a:endParaRPr lang="en-NZ" dirty="0"/>
          </a:p>
        </p:txBody>
      </p:sp>
      <p:sp>
        <p:nvSpPr>
          <p:cNvPr id="3" name="Content Placeholder 2"/>
          <p:cNvSpPr>
            <a:spLocks noGrp="1"/>
          </p:cNvSpPr>
          <p:nvPr>
            <p:ph idx="1"/>
          </p:nvPr>
        </p:nvSpPr>
        <p:spPr>
          <a:xfrm>
            <a:off x="293571" y="1465448"/>
            <a:ext cx="8228013" cy="4524375"/>
          </a:xfrm>
        </p:spPr>
        <p:txBody>
          <a:bodyPr/>
          <a:lstStyle/>
          <a:p>
            <a:pPr marL="457200" indent="-457200">
              <a:buFont typeface="Arial" panose="020B0604020202020204" pitchFamily="34" charset="0"/>
              <a:buChar char="•"/>
            </a:pPr>
            <a:r>
              <a:rPr lang="en-NZ" sz="2400" dirty="0" smtClean="0"/>
              <a:t>Focus: development </a:t>
            </a:r>
            <a:r>
              <a:rPr lang="en-NZ" sz="2400" dirty="0"/>
              <a:t>and testing of a Soil </a:t>
            </a:r>
            <a:r>
              <a:rPr lang="en-NZ" sz="2400" dirty="0" err="1"/>
              <a:t>Markup</a:t>
            </a:r>
            <a:r>
              <a:rPr lang="en-NZ" sz="2400" dirty="0"/>
              <a:t> Language, a GML compatible encoding for soil features</a:t>
            </a:r>
          </a:p>
          <a:p>
            <a:pPr marL="457200" indent="-457200">
              <a:buFont typeface="Arial" panose="020B0604020202020204" pitchFamily="34" charset="0"/>
              <a:buChar char="•"/>
            </a:pPr>
            <a:r>
              <a:rPr lang="en-NZ" sz="2400" dirty="0"/>
              <a:t>Participants: IE Initiators (</a:t>
            </a:r>
            <a:r>
              <a:rPr lang="en-NZ" sz="2400" dirty="0" smtClean="0"/>
              <a:t>CSIRO, </a:t>
            </a:r>
            <a:r>
              <a:rPr lang="en-NZ" sz="2400" dirty="0"/>
              <a:t>Landcare Research, IRSIC) plus a number of other agencies e.g. USDA, USGS</a:t>
            </a:r>
          </a:p>
          <a:p>
            <a:pPr marL="457200" indent="-457200">
              <a:buFont typeface="Arial" panose="020B0604020202020204" pitchFamily="34" charset="0"/>
              <a:buChar char="•"/>
            </a:pPr>
            <a:r>
              <a:rPr lang="en-NZ" sz="2400" dirty="0"/>
              <a:t>4 </a:t>
            </a:r>
            <a:r>
              <a:rPr lang="en-NZ" sz="2400" dirty="0" smtClean="0"/>
              <a:t>use </a:t>
            </a:r>
            <a:r>
              <a:rPr lang="en-NZ" sz="2400" dirty="0"/>
              <a:t>cases: soil data integration &amp; publication, soil sensor data, soil property modelling and predictions, </a:t>
            </a:r>
            <a:r>
              <a:rPr lang="en-NZ" sz="2400" dirty="0" err="1"/>
              <a:t>pedo</a:t>
            </a:r>
            <a:r>
              <a:rPr lang="en-NZ" sz="2400" dirty="0"/>
              <a:t>-transfer functions</a:t>
            </a:r>
          </a:p>
          <a:p>
            <a:pPr marL="457200" indent="-457200">
              <a:buFont typeface="Arial" panose="020B0604020202020204" pitchFamily="34" charset="0"/>
              <a:buChar char="•"/>
            </a:pPr>
            <a:r>
              <a:rPr lang="en-NZ" sz="2400" dirty="0" smtClean="0">
                <a:solidFill>
                  <a:schemeClr val="tx1"/>
                </a:solidFill>
              </a:rPr>
              <a:t>Set of design principles </a:t>
            </a:r>
          </a:p>
          <a:p>
            <a:pPr marL="857250" lvl="1" indent="-457200">
              <a:buFont typeface="Arial" panose="020B0604020202020204" pitchFamily="34" charset="0"/>
              <a:buChar char="•"/>
            </a:pPr>
            <a:r>
              <a:rPr lang="en-NZ" sz="2000" i="1" dirty="0" smtClean="0">
                <a:solidFill>
                  <a:schemeClr val="tx1"/>
                </a:solidFill>
              </a:rPr>
              <a:t>open development, open publication</a:t>
            </a:r>
            <a:r>
              <a:rPr lang="en-NZ" sz="2000" i="1" dirty="0">
                <a:solidFill>
                  <a:schemeClr val="tx1"/>
                </a:solidFill>
              </a:rPr>
              <a:t>, </a:t>
            </a:r>
            <a:r>
              <a:rPr lang="en-NZ" sz="2000" i="1" dirty="0" smtClean="0">
                <a:solidFill>
                  <a:schemeClr val="tx1"/>
                </a:solidFill>
              </a:rPr>
              <a:t>re-use existing </a:t>
            </a:r>
            <a:r>
              <a:rPr lang="en-NZ" sz="2000" i="1" dirty="0">
                <a:solidFill>
                  <a:schemeClr val="tx1"/>
                </a:solidFill>
              </a:rPr>
              <a:t>models wherever possible</a:t>
            </a:r>
          </a:p>
          <a:p>
            <a:pPr marL="457200" indent="-457200">
              <a:buFont typeface="Arial" panose="020B0604020202020204" pitchFamily="34" charset="0"/>
              <a:buChar char="•"/>
            </a:pPr>
            <a:r>
              <a:rPr lang="en-NZ" sz="2400" dirty="0">
                <a:solidFill>
                  <a:schemeClr val="tx1"/>
                </a:solidFill>
              </a:rPr>
              <a:t>Deployment of set of demonstrators using WFS, SOS, and WPS that </a:t>
            </a:r>
            <a:r>
              <a:rPr lang="en-NZ" sz="2400" dirty="0" smtClean="0">
                <a:solidFill>
                  <a:schemeClr val="tx1"/>
                </a:solidFill>
              </a:rPr>
              <a:t>used a IE GML schema developed in the IE</a:t>
            </a:r>
            <a:endParaRPr lang="en-NZ" sz="2400" dirty="0">
              <a:solidFill>
                <a:schemeClr val="tx1"/>
              </a:solidFill>
            </a:endParaRPr>
          </a:p>
          <a:p>
            <a:pPr marL="0" indent="0"/>
            <a:endParaRPr lang="en-NZ" sz="2400" dirty="0"/>
          </a:p>
        </p:txBody>
      </p:sp>
    </p:spTree>
    <p:extLst>
      <p:ext uri="{BB962C8B-B14F-4D97-AF65-F5344CB8AC3E}">
        <p14:creationId xmlns:p14="http://schemas.microsoft.com/office/powerpoint/2010/main" val="4121742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tchiea\cloud-storage\Dropbox\Shared\soil-data-ie\images-demo\soil-ie-uc1-fu-1.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690" y="1876933"/>
            <a:ext cx="7978438" cy="3911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513"/>
            <a:ext cx="8228013" cy="1141412"/>
          </a:xfrm>
        </p:spPr>
        <p:txBody>
          <a:bodyPr/>
          <a:lstStyle/>
          <a:p>
            <a:r>
              <a:rPr lang="en-NZ" dirty="0" smtClean="0"/>
              <a:t>Soil IE Outcomes</a:t>
            </a:r>
            <a:endParaRPr lang="en-NZ" dirty="0"/>
          </a:p>
        </p:txBody>
      </p:sp>
      <p:sp>
        <p:nvSpPr>
          <p:cNvPr id="3" name="Content Placeholder 2"/>
          <p:cNvSpPr>
            <a:spLocks noGrp="1"/>
          </p:cNvSpPr>
          <p:nvPr>
            <p:ph idx="1"/>
          </p:nvPr>
        </p:nvSpPr>
        <p:spPr>
          <a:xfrm>
            <a:off x="457200" y="1398075"/>
            <a:ext cx="8228013" cy="4524375"/>
          </a:xfrm>
        </p:spPr>
        <p:txBody>
          <a:bodyPr/>
          <a:lstStyle/>
          <a:p>
            <a:pPr marL="457200" indent="-457200">
              <a:buFont typeface="Arial" panose="020B0604020202020204" pitchFamily="34" charset="0"/>
              <a:buChar char="•"/>
            </a:pPr>
            <a:r>
              <a:rPr lang="en-NZ" sz="2500" dirty="0"/>
              <a:t>Created a simple information model for soils data </a:t>
            </a:r>
          </a:p>
          <a:p>
            <a:pPr marL="457200" indent="-457200">
              <a:buFont typeface="Arial" panose="020B0604020202020204" pitchFamily="34" charset="0"/>
              <a:buChar char="•"/>
            </a:pPr>
            <a:r>
              <a:rPr lang="en-NZ" sz="2500" dirty="0"/>
              <a:t>Demonstrated cross agency data </a:t>
            </a:r>
            <a:r>
              <a:rPr lang="en-NZ" sz="2500" dirty="0" smtClean="0"/>
              <a:t>sharing (4 demos)</a:t>
            </a:r>
            <a:endParaRPr lang="en-NZ" sz="2500" dirty="0"/>
          </a:p>
          <a:p>
            <a:pPr marL="457200" indent="-457200">
              <a:buFont typeface="Arial" panose="020B0604020202020204" pitchFamily="34" charset="0"/>
              <a:buChar char="•"/>
            </a:pPr>
            <a:r>
              <a:rPr lang="en-NZ" sz="2500" dirty="0"/>
              <a:t>Structural harmonisation and some content harmonisation of soils data between agencies</a:t>
            </a:r>
          </a:p>
          <a:p>
            <a:pPr marL="457200" indent="-457200">
              <a:buFont typeface="Arial" panose="020B0604020202020204" pitchFamily="34" charset="0"/>
              <a:buChar char="•"/>
            </a:pPr>
            <a:r>
              <a:rPr lang="en-NZ" sz="2500" dirty="0"/>
              <a:t>Use of O&amp;M specification without specialisation</a:t>
            </a:r>
          </a:p>
          <a:p>
            <a:pPr marL="457200" indent="-457200">
              <a:buFont typeface="Arial" panose="020B0604020202020204" pitchFamily="34" charset="0"/>
              <a:buChar char="•"/>
            </a:pPr>
            <a:r>
              <a:rPr lang="en-NZ" sz="2500" dirty="0"/>
              <a:t>Use of </a:t>
            </a:r>
            <a:r>
              <a:rPr lang="en-NZ" sz="2500" dirty="0" err="1"/>
              <a:t>Timeseries</a:t>
            </a:r>
            <a:r>
              <a:rPr lang="en-NZ" sz="2500" dirty="0"/>
              <a:t> profile of O&amp;M without specialisation</a:t>
            </a:r>
          </a:p>
          <a:p>
            <a:pPr marL="457200" indent="-457200">
              <a:buFont typeface="Arial" panose="020B0604020202020204" pitchFamily="34" charset="0"/>
              <a:buChar char="•"/>
            </a:pPr>
            <a:r>
              <a:rPr lang="en-NZ" sz="2500" dirty="0"/>
              <a:t>References to RDF (SKOS) vocabularies in GML</a:t>
            </a:r>
          </a:p>
          <a:p>
            <a:pPr marL="457200" indent="-457200">
              <a:buFont typeface="Arial" panose="020B0604020202020204" pitchFamily="34" charset="0"/>
              <a:buChar char="•"/>
            </a:pPr>
            <a:r>
              <a:rPr lang="en-NZ" sz="2500" dirty="0"/>
              <a:t>Lightweight, linked data approach wherever possible</a:t>
            </a:r>
          </a:p>
          <a:p>
            <a:pPr marL="457200" indent="-457200">
              <a:buFont typeface="Arial" panose="020B0604020202020204" pitchFamily="34" charset="0"/>
              <a:buChar char="•"/>
            </a:pPr>
            <a:r>
              <a:rPr lang="en-NZ" sz="2500" dirty="0"/>
              <a:t>WFS-WPS chaining for processing data</a:t>
            </a:r>
          </a:p>
          <a:p>
            <a:pPr marL="457200" indent="-457200">
              <a:buFont typeface="Arial" panose="020B0604020202020204" pitchFamily="34" charset="0"/>
              <a:buChar char="•"/>
            </a:pPr>
            <a:r>
              <a:rPr lang="en-NZ" sz="2500" dirty="0"/>
              <a:t>Engineering report written and approved </a:t>
            </a:r>
          </a:p>
        </p:txBody>
      </p:sp>
    </p:spTree>
    <p:extLst>
      <p:ext uri="{BB962C8B-B14F-4D97-AF65-F5344CB8AC3E}">
        <p14:creationId xmlns:p14="http://schemas.microsoft.com/office/powerpoint/2010/main" val="194618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Contributors</a:t>
            </a:r>
            <a:endParaRPr lang="en-NZ" dirty="0"/>
          </a:p>
        </p:txBody>
      </p:sp>
      <p:sp>
        <p:nvSpPr>
          <p:cNvPr id="3" name="Content Placeholder 2"/>
          <p:cNvSpPr>
            <a:spLocks noGrp="1"/>
          </p:cNvSpPr>
          <p:nvPr>
            <p:ph idx="1"/>
          </p:nvPr>
        </p:nvSpPr>
        <p:spPr>
          <a:xfrm>
            <a:off x="457201" y="1600200"/>
            <a:ext cx="7239000" cy="4524375"/>
          </a:xfrm>
        </p:spPr>
        <p:txBody>
          <a:bodyPr/>
          <a:lstStyle/>
          <a:p>
            <a:endParaRPr lang="en-NZ" dirty="0" smtClean="0"/>
          </a:p>
          <a:p>
            <a:r>
              <a:rPr lang="en-NZ" dirty="0" smtClean="0"/>
              <a:t>Thanks to</a:t>
            </a:r>
          </a:p>
          <a:p>
            <a:pPr marL="1704975" lvl="1"/>
            <a:r>
              <a:rPr lang="en-NZ" dirty="0" smtClean="0"/>
              <a:t>Peter Wilson – CSIRO</a:t>
            </a:r>
          </a:p>
          <a:p>
            <a:pPr marL="1704975" lvl="1"/>
            <a:r>
              <a:rPr lang="en-NZ" dirty="0" smtClean="0"/>
              <a:t>Alistair Ritchie – Landcare Research</a:t>
            </a:r>
          </a:p>
          <a:p>
            <a:pPr marL="1704975" lvl="1"/>
            <a:r>
              <a:rPr lang="en-NZ" dirty="0" smtClean="0"/>
              <a:t>Those involved in the OGC Soil IE</a:t>
            </a:r>
            <a:endParaRPr lang="en-NZ"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5" y="5685557"/>
            <a:ext cx="3594100" cy="6644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https://yt3.ggpht.com/-VLQECRDnZBY/AAAAAAAAAAI/AAAAAAAAAAA/U-ii5WnH15s/s900-c-k-no-mo-rj-c0xffffff/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724" y="5232399"/>
            <a:ext cx="1454151" cy="145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1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Barriers to interoperability</a:t>
            </a:r>
            <a:endParaRPr lang="en-NZ" dirty="0"/>
          </a:p>
        </p:txBody>
      </p:sp>
      <p:sp>
        <p:nvSpPr>
          <p:cNvPr id="3" name="Text Placeholder 2"/>
          <p:cNvSpPr>
            <a:spLocks noGrp="1"/>
          </p:cNvSpPr>
          <p:nvPr>
            <p:ph type="body" idx="1"/>
          </p:nvPr>
        </p:nvSpPr>
        <p:spPr/>
        <p:txBody>
          <a:bodyPr/>
          <a:lstStyle/>
          <a:p>
            <a:endParaRPr lang="en-NZ"/>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t="4195" b="71080"/>
          <a:stretch>
            <a:fillRect/>
          </a:stretch>
        </p:blipFill>
        <p:spPr bwMode="auto">
          <a:xfrm>
            <a:off x="0" y="1647825"/>
            <a:ext cx="9144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79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7" y="91764"/>
            <a:ext cx="8228013" cy="1141412"/>
          </a:xfrm>
        </p:spPr>
        <p:txBody>
          <a:bodyPr/>
          <a:lstStyle/>
          <a:p>
            <a:r>
              <a:rPr lang="en-NZ" dirty="0" smtClean="0"/>
              <a:t>Technical challenges</a:t>
            </a:r>
            <a:endParaRPr lang="en-NZ" dirty="0"/>
          </a:p>
        </p:txBody>
      </p:sp>
      <p:sp>
        <p:nvSpPr>
          <p:cNvPr id="3" name="Content Placeholder 2"/>
          <p:cNvSpPr>
            <a:spLocks noGrp="1"/>
          </p:cNvSpPr>
          <p:nvPr>
            <p:ph idx="1"/>
          </p:nvPr>
        </p:nvSpPr>
        <p:spPr>
          <a:xfrm>
            <a:off x="303197" y="1257018"/>
            <a:ext cx="8228013" cy="4524375"/>
          </a:xfrm>
        </p:spPr>
        <p:txBody>
          <a:bodyPr/>
          <a:lstStyle/>
          <a:p>
            <a:pPr marL="457200" indent="-457200">
              <a:buFont typeface="Arial" panose="020B0604020202020204" pitchFamily="34" charset="0"/>
              <a:buChar char="•"/>
            </a:pPr>
            <a:r>
              <a:rPr lang="en-NZ" dirty="0">
                <a:solidFill>
                  <a:schemeClr val="tx1"/>
                </a:solidFill>
              </a:rPr>
              <a:t>Technology is available to implement a standard</a:t>
            </a:r>
          </a:p>
          <a:p>
            <a:pPr marL="457200" indent="-457200">
              <a:buFont typeface="Arial" panose="020B0604020202020204" pitchFamily="34" charset="0"/>
              <a:buChar char="•"/>
            </a:pPr>
            <a:r>
              <a:rPr lang="en-NZ" dirty="0" smtClean="0">
                <a:solidFill>
                  <a:schemeClr val="tx1"/>
                </a:solidFill>
              </a:rPr>
              <a:t>Keeping </a:t>
            </a:r>
            <a:r>
              <a:rPr lang="en-NZ" dirty="0">
                <a:solidFill>
                  <a:schemeClr val="tx1"/>
                </a:solidFill>
              </a:rPr>
              <a:t>pace with the rapid developments in IT, while </a:t>
            </a:r>
            <a:r>
              <a:rPr lang="en-NZ" dirty="0" smtClean="0">
                <a:solidFill>
                  <a:schemeClr val="tx1"/>
                </a:solidFill>
              </a:rPr>
              <a:t>maintaining </a:t>
            </a:r>
            <a:r>
              <a:rPr lang="en-NZ" dirty="0">
                <a:solidFill>
                  <a:schemeClr val="tx1"/>
                </a:solidFill>
              </a:rPr>
              <a:t>the stability needed by </a:t>
            </a:r>
            <a:r>
              <a:rPr lang="en-NZ" dirty="0" smtClean="0">
                <a:solidFill>
                  <a:schemeClr val="tx1"/>
                </a:solidFill>
              </a:rPr>
              <a:t>standards</a:t>
            </a:r>
            <a:endParaRPr lang="en-NZ" dirty="0">
              <a:solidFill>
                <a:schemeClr val="tx1"/>
              </a:solidFill>
            </a:endParaRPr>
          </a:p>
          <a:p>
            <a:pPr marL="457200" indent="-457200">
              <a:buFont typeface="Arial" panose="020B0604020202020204" pitchFamily="34" charset="0"/>
              <a:buChar char="•"/>
            </a:pPr>
            <a:r>
              <a:rPr lang="en-NZ" dirty="0">
                <a:solidFill>
                  <a:schemeClr val="tx1"/>
                </a:solidFill>
              </a:rPr>
              <a:t>Data challenge is mapping to a standard without loss of </a:t>
            </a:r>
            <a:r>
              <a:rPr lang="en-NZ" dirty="0" smtClean="0">
                <a:solidFill>
                  <a:schemeClr val="tx1"/>
                </a:solidFill>
              </a:rPr>
              <a:t>information. One that is: </a:t>
            </a:r>
            <a:endParaRPr lang="en-NZ" dirty="0">
              <a:solidFill>
                <a:schemeClr val="tx1"/>
              </a:solidFill>
            </a:endParaRPr>
          </a:p>
          <a:p>
            <a:pPr marL="857250" lvl="1" indent="-457200">
              <a:buFont typeface="Calibri" panose="020F0502020204030204" pitchFamily="34" charset="0"/>
              <a:buChar char="◦"/>
            </a:pPr>
            <a:r>
              <a:rPr lang="en-NZ" dirty="0" smtClean="0">
                <a:solidFill>
                  <a:schemeClr val="tx1"/>
                </a:solidFill>
              </a:rPr>
              <a:t>not </a:t>
            </a:r>
            <a:r>
              <a:rPr lang="en-NZ" dirty="0">
                <a:solidFill>
                  <a:schemeClr val="tx1"/>
                </a:solidFill>
              </a:rPr>
              <a:t>hideously </a:t>
            </a:r>
            <a:r>
              <a:rPr lang="en-NZ" dirty="0" smtClean="0">
                <a:solidFill>
                  <a:schemeClr val="tx1"/>
                </a:solidFill>
              </a:rPr>
              <a:t>complicated with massive payloads</a:t>
            </a:r>
          </a:p>
          <a:p>
            <a:pPr marL="857250" lvl="1" indent="-457200">
              <a:buFont typeface="Calibri" panose="020F0502020204030204" pitchFamily="34" charset="0"/>
              <a:buChar char="◦"/>
            </a:pPr>
            <a:r>
              <a:rPr lang="en-NZ" dirty="0" smtClean="0">
                <a:solidFill>
                  <a:schemeClr val="tx1"/>
                </a:solidFill>
              </a:rPr>
              <a:t>supports </a:t>
            </a:r>
            <a:r>
              <a:rPr lang="en-NZ" dirty="0">
                <a:solidFill>
                  <a:schemeClr val="tx1"/>
                </a:solidFill>
              </a:rPr>
              <a:t>fit-for-purpose views of data</a:t>
            </a:r>
            <a:endParaRPr lang="en-NZ" dirty="0" smtClean="0">
              <a:solidFill>
                <a:schemeClr val="tx1"/>
              </a:solidFill>
            </a:endParaRPr>
          </a:p>
          <a:p>
            <a:pPr marL="457200" indent="-457200">
              <a:buFont typeface="Arial" panose="020B0604020202020204" pitchFamily="34" charset="0"/>
              <a:buChar char="•"/>
            </a:pPr>
            <a:r>
              <a:rPr lang="en-NZ" dirty="0" smtClean="0">
                <a:solidFill>
                  <a:schemeClr val="tx1"/>
                </a:solidFill>
              </a:rPr>
              <a:t>Need a model that can evolve with new types of soil  data</a:t>
            </a:r>
          </a:p>
          <a:p>
            <a:pPr marL="457200" indent="-457200">
              <a:buFont typeface="Arial" panose="020B0604020202020204" pitchFamily="34" charset="0"/>
              <a:buChar char="•"/>
            </a:pPr>
            <a:r>
              <a:rPr lang="en-NZ" dirty="0" smtClean="0">
                <a:solidFill>
                  <a:schemeClr val="tx1"/>
                </a:solidFill>
              </a:rPr>
              <a:t>Need models &amp; </a:t>
            </a:r>
            <a:r>
              <a:rPr lang="en-NZ" dirty="0" smtClean="0">
                <a:solidFill>
                  <a:schemeClr val="tx1"/>
                </a:solidFill>
              </a:rPr>
              <a:t>standards to develop in related domains e.g. vegetation, landscapes, climate </a:t>
            </a:r>
            <a:endParaRPr lang="en-NZ" dirty="0">
              <a:solidFill>
                <a:schemeClr val="tx1"/>
              </a:solidFill>
            </a:endParaRPr>
          </a:p>
        </p:txBody>
      </p:sp>
    </p:spTree>
    <p:extLst>
      <p:ext uri="{BB962C8B-B14F-4D97-AF65-F5344CB8AC3E}">
        <p14:creationId xmlns:p14="http://schemas.microsoft.com/office/powerpoint/2010/main" val="3596768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5" y="-18821"/>
            <a:ext cx="8228013" cy="1141412"/>
          </a:xfrm>
        </p:spPr>
        <p:txBody>
          <a:bodyPr/>
          <a:lstStyle/>
          <a:p>
            <a:r>
              <a:rPr lang="en-NZ" smtClean="0"/>
              <a:t>Social</a:t>
            </a:r>
            <a:endParaRPr lang="en-NZ" dirty="0"/>
          </a:p>
        </p:txBody>
      </p:sp>
      <p:sp>
        <p:nvSpPr>
          <p:cNvPr id="3" name="Content Placeholder 2"/>
          <p:cNvSpPr>
            <a:spLocks noGrp="1"/>
          </p:cNvSpPr>
          <p:nvPr>
            <p:ph idx="1"/>
          </p:nvPr>
        </p:nvSpPr>
        <p:spPr>
          <a:xfrm>
            <a:off x="255074" y="1085360"/>
            <a:ext cx="8228013" cy="4524375"/>
          </a:xfrm>
        </p:spPr>
        <p:txBody>
          <a:bodyPr/>
          <a:lstStyle/>
          <a:p>
            <a:pPr marL="457200" indent="-457200">
              <a:buFont typeface="Arial" panose="020B0604020202020204" pitchFamily="34" charset="0"/>
              <a:buChar char="•"/>
            </a:pPr>
            <a:r>
              <a:rPr lang="en-NZ" dirty="0" smtClean="0"/>
              <a:t>Developing standards is time consuming and expensive</a:t>
            </a:r>
          </a:p>
          <a:p>
            <a:pPr marL="457200" indent="-457200">
              <a:buFont typeface="Arial" panose="020B0604020202020204" pitchFamily="34" charset="0"/>
              <a:buChar char="•"/>
            </a:pPr>
            <a:r>
              <a:rPr lang="en-NZ" dirty="0"/>
              <a:t>Work is fragmented and under resourced</a:t>
            </a:r>
          </a:p>
          <a:p>
            <a:pPr marL="457200" indent="-457200">
              <a:buFont typeface="Arial" panose="020B0604020202020204" pitchFamily="34" charset="0"/>
              <a:buChar char="•"/>
            </a:pPr>
            <a:r>
              <a:rPr lang="en-NZ" dirty="0"/>
              <a:t>Internationally, it’s unclear who should be doing this</a:t>
            </a:r>
          </a:p>
          <a:p>
            <a:pPr marL="457200" indent="-457200">
              <a:buFont typeface="Arial" panose="020B0604020202020204" pitchFamily="34" charset="0"/>
              <a:buChar char="•"/>
            </a:pPr>
            <a:r>
              <a:rPr lang="en-NZ" dirty="0" smtClean="0"/>
              <a:t>There is duplication of effort</a:t>
            </a:r>
          </a:p>
          <a:p>
            <a:pPr marL="857250" lvl="1" indent="-457200">
              <a:buFont typeface="Calibri" panose="020F0502020204030204" pitchFamily="34" charset="0"/>
              <a:buChar char="◦"/>
            </a:pPr>
            <a:r>
              <a:rPr lang="en-NZ" dirty="0"/>
              <a:t>w</a:t>
            </a:r>
            <a:r>
              <a:rPr lang="en-NZ" dirty="0" smtClean="0"/>
              <a:t>e need to engage further with the global soil community to reconcile existing models</a:t>
            </a:r>
          </a:p>
          <a:p>
            <a:pPr marL="457200" indent="-457200">
              <a:buFont typeface="Arial" panose="020B0604020202020204" pitchFamily="34" charset="0"/>
              <a:buChar char="•"/>
            </a:pPr>
            <a:r>
              <a:rPr lang="en-NZ" dirty="0" smtClean="0"/>
              <a:t>Capability</a:t>
            </a:r>
          </a:p>
          <a:p>
            <a:pPr marL="857250" lvl="1" indent="-457200">
              <a:buFont typeface="Calibri" panose="020F0502020204030204" pitchFamily="34" charset="0"/>
              <a:buChar char="◦"/>
            </a:pPr>
            <a:r>
              <a:rPr lang="en-NZ" dirty="0" smtClean="0"/>
              <a:t>modelling methodology is unfamiliar to scientists</a:t>
            </a:r>
          </a:p>
          <a:p>
            <a:pPr marL="857250" lvl="1" indent="-457200">
              <a:buFont typeface="Calibri" panose="020F0502020204030204" pitchFamily="34" charset="0"/>
              <a:buChar char="◦"/>
            </a:pPr>
            <a:r>
              <a:rPr lang="en-NZ" dirty="0"/>
              <a:t>t</a:t>
            </a:r>
            <a:r>
              <a:rPr lang="en-NZ" dirty="0" smtClean="0"/>
              <a:t>hose implementing systems lack right technical expertise</a:t>
            </a:r>
          </a:p>
          <a:p>
            <a:pPr marL="457200" indent="-457200">
              <a:buFont typeface="Arial" panose="020B0604020202020204" pitchFamily="34" charset="0"/>
              <a:buChar char="•"/>
            </a:pPr>
            <a:r>
              <a:rPr lang="en-NZ" dirty="0" smtClean="0"/>
              <a:t>Assumes open access to data and good governance</a:t>
            </a:r>
          </a:p>
          <a:p>
            <a:endParaRPr lang="en-NZ" dirty="0"/>
          </a:p>
        </p:txBody>
      </p:sp>
    </p:spTree>
    <p:extLst>
      <p:ext uri="{BB962C8B-B14F-4D97-AF65-F5344CB8AC3E}">
        <p14:creationId xmlns:p14="http://schemas.microsoft.com/office/powerpoint/2010/main" val="183798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“Vision with action can change the world”</a:t>
            </a:r>
            <a:endParaRPr lang="en-NZ" dirty="0"/>
          </a:p>
        </p:txBody>
      </p:sp>
      <p:sp>
        <p:nvSpPr>
          <p:cNvPr id="3" name="Text Placeholder 2"/>
          <p:cNvSpPr>
            <a:spLocks noGrp="1"/>
          </p:cNvSpPr>
          <p:nvPr>
            <p:ph type="body" idx="1"/>
          </p:nvPr>
        </p:nvSpPr>
        <p:spPr/>
        <p:txBody>
          <a:bodyPr/>
          <a:lstStyle/>
          <a:p>
            <a:endParaRPr lang="en-NZ"/>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t="5154" b="41583"/>
          <a:stretch>
            <a:fillRect/>
          </a:stretch>
        </p:blipFill>
        <p:spPr bwMode="auto">
          <a:xfrm>
            <a:off x="0" y="1676400"/>
            <a:ext cx="9144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637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78690"/>
            <a:ext cx="8228013" cy="1141412"/>
          </a:xfrm>
        </p:spPr>
        <p:txBody>
          <a:bodyPr/>
          <a:lstStyle/>
          <a:p>
            <a:r>
              <a:rPr lang="en-NZ" dirty="0" smtClean="0"/>
              <a:t>Conclusions</a:t>
            </a:r>
            <a:endParaRPr lang="en-NZ" dirty="0"/>
          </a:p>
        </p:txBody>
      </p:sp>
      <p:sp>
        <p:nvSpPr>
          <p:cNvPr id="3" name="Content Placeholder 2"/>
          <p:cNvSpPr>
            <a:spLocks noGrp="1"/>
          </p:cNvSpPr>
          <p:nvPr>
            <p:ph idx="1"/>
          </p:nvPr>
        </p:nvSpPr>
        <p:spPr>
          <a:xfrm>
            <a:off x="446314" y="1208310"/>
            <a:ext cx="8228013" cy="4524375"/>
          </a:xfrm>
        </p:spPr>
        <p:txBody>
          <a:bodyPr/>
          <a:lstStyle/>
          <a:p>
            <a:pPr marL="457200" indent="-457200">
              <a:buFont typeface="Arial" panose="020B0604020202020204" pitchFamily="34" charset="0"/>
              <a:buChar char="•"/>
            </a:pPr>
            <a:r>
              <a:rPr lang="en-NZ" altLang="en-US" dirty="0"/>
              <a:t>Urgent need for more data on soils at varying geographic scales</a:t>
            </a:r>
          </a:p>
          <a:p>
            <a:pPr marL="457200" indent="-457200">
              <a:buFont typeface="Arial" panose="020B0604020202020204" pitchFamily="34" charset="0"/>
              <a:buChar char="•"/>
            </a:pPr>
            <a:r>
              <a:rPr lang="en-NZ" dirty="0" smtClean="0"/>
              <a:t>Globally </a:t>
            </a:r>
            <a:r>
              <a:rPr lang="en-NZ" dirty="0"/>
              <a:t>consistent soil data needs to be -</a:t>
            </a:r>
          </a:p>
          <a:p>
            <a:pPr lvl="2" indent="-342900">
              <a:spcAft>
                <a:spcPts val="600"/>
              </a:spcAft>
              <a:buFont typeface="Arial" panose="020B0604020202020204" pitchFamily="34" charset="0"/>
              <a:buChar char="•"/>
            </a:pPr>
            <a:r>
              <a:rPr lang="en-NZ" sz="2400" dirty="0"/>
              <a:t>freely available </a:t>
            </a:r>
          </a:p>
          <a:p>
            <a:pPr lvl="2" indent="-342900">
              <a:spcAft>
                <a:spcPts val="600"/>
              </a:spcAft>
              <a:buFont typeface="Arial" panose="020B0604020202020204" pitchFamily="34" charset="0"/>
              <a:buChar char="•"/>
            </a:pPr>
            <a:r>
              <a:rPr lang="en-NZ" sz="2400" dirty="0"/>
              <a:t>web-accessible </a:t>
            </a:r>
          </a:p>
          <a:p>
            <a:pPr lvl="2" indent="-342900">
              <a:spcAft>
                <a:spcPts val="600"/>
              </a:spcAft>
              <a:buFont typeface="Arial" panose="020B0604020202020204" pitchFamily="34" charset="0"/>
              <a:buChar char="•"/>
            </a:pPr>
            <a:r>
              <a:rPr lang="en-NZ" sz="2400" dirty="0"/>
              <a:t>i</a:t>
            </a:r>
            <a:r>
              <a:rPr lang="en-NZ" sz="2400" dirty="0" smtClean="0"/>
              <a:t>ntegrate-able</a:t>
            </a:r>
            <a:endParaRPr lang="en-NZ" sz="2400" dirty="0"/>
          </a:p>
          <a:p>
            <a:pPr lvl="2" indent="-342900">
              <a:spcAft>
                <a:spcPts val="600"/>
              </a:spcAft>
              <a:buFont typeface="Arial" panose="020B0604020202020204" pitchFamily="34" charset="0"/>
              <a:buChar char="•"/>
            </a:pPr>
            <a:r>
              <a:rPr lang="en-NZ" sz="2400" dirty="0"/>
              <a:t>useable </a:t>
            </a:r>
          </a:p>
          <a:p>
            <a:pPr lvl="2" indent="-342900">
              <a:spcAft>
                <a:spcPts val="600"/>
              </a:spcAft>
              <a:buFont typeface="Arial" panose="020B0604020202020204" pitchFamily="34" charset="0"/>
              <a:buChar char="•"/>
            </a:pPr>
            <a:r>
              <a:rPr lang="en-NZ" sz="2400" dirty="0"/>
              <a:t>widely </a:t>
            </a:r>
            <a:r>
              <a:rPr lang="en-NZ" sz="2400" dirty="0" smtClean="0"/>
              <a:t>used</a:t>
            </a:r>
            <a:endParaRPr lang="en-NZ" sz="2400" dirty="0"/>
          </a:p>
          <a:p>
            <a:pPr marL="457200" indent="-457200">
              <a:buFont typeface="Arial" panose="020B0604020202020204" pitchFamily="34" charset="0"/>
              <a:buChar char="•"/>
            </a:pPr>
            <a:r>
              <a:rPr lang="en-NZ" dirty="0"/>
              <a:t>We need a globally developed, </a:t>
            </a:r>
            <a:r>
              <a:rPr lang="en-NZ" dirty="0" smtClean="0"/>
              <a:t>managed (governance), </a:t>
            </a:r>
            <a:r>
              <a:rPr lang="en-NZ" dirty="0"/>
              <a:t>accepted and implemented soil data exchange model with associated semantic information </a:t>
            </a:r>
            <a:r>
              <a:rPr lang="en-NZ" dirty="0" smtClean="0"/>
              <a:t>and usable interfaces</a:t>
            </a:r>
            <a:endParaRPr lang="en-NZ" dirty="0"/>
          </a:p>
          <a:p>
            <a:pPr marL="457200" indent="-457200">
              <a:buFont typeface="Arial" panose="020B0604020202020204" pitchFamily="34" charset="0"/>
              <a:buChar char="•"/>
            </a:pPr>
            <a:endParaRPr lang="en-NZ" dirty="0"/>
          </a:p>
        </p:txBody>
      </p:sp>
    </p:spTree>
    <p:extLst>
      <p:ext uri="{BB962C8B-B14F-4D97-AF65-F5344CB8AC3E}">
        <p14:creationId xmlns:p14="http://schemas.microsoft.com/office/powerpoint/2010/main" val="1030175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892628"/>
            <a:ext cx="8228013" cy="4524375"/>
          </a:xfrm>
        </p:spPr>
        <p:txBody>
          <a:bodyPr/>
          <a:lstStyle/>
          <a:p>
            <a:pPr marL="457200" indent="-457200">
              <a:buFont typeface="Arial" panose="020B0604020202020204" pitchFamily="34" charset="0"/>
              <a:buChar char="•"/>
            </a:pPr>
            <a:r>
              <a:rPr lang="en-NZ" dirty="0"/>
              <a:t>Technology is available to implement a standard</a:t>
            </a:r>
          </a:p>
          <a:p>
            <a:pPr marL="457200" indent="-457200">
              <a:buFont typeface="Arial" panose="020B0604020202020204" pitchFamily="34" charset="0"/>
              <a:buChar char="•"/>
            </a:pPr>
            <a:r>
              <a:rPr lang="en-NZ" dirty="0"/>
              <a:t>Leverage don’t re-invent </a:t>
            </a:r>
            <a:endParaRPr lang="en-NZ" dirty="0" smtClean="0"/>
          </a:p>
          <a:p>
            <a:pPr marL="857250" lvl="1" indent="-457200">
              <a:buFont typeface="Calibri" panose="020F0502020204030204" pitchFamily="34" charset="0"/>
              <a:buChar char="◦"/>
            </a:pPr>
            <a:r>
              <a:rPr lang="en-NZ" dirty="0"/>
              <a:t>e.g. O&amp;M, Time-series Profile of O&amp;M, </a:t>
            </a:r>
            <a:r>
              <a:rPr lang="en-NZ" dirty="0" err="1"/>
              <a:t>GeoscienceML</a:t>
            </a:r>
            <a:endParaRPr lang="en-NZ" dirty="0"/>
          </a:p>
          <a:p>
            <a:pPr marL="857250" lvl="1" indent="-457200">
              <a:buFont typeface="Calibri" panose="020F0502020204030204" pitchFamily="34" charset="0"/>
              <a:buChar char="◦"/>
            </a:pPr>
            <a:r>
              <a:rPr lang="en-NZ" dirty="0"/>
              <a:t>o</a:t>
            </a:r>
            <a:r>
              <a:rPr lang="en-NZ" dirty="0" smtClean="0"/>
              <a:t>nly </a:t>
            </a:r>
            <a:r>
              <a:rPr lang="en-NZ" dirty="0"/>
              <a:t>extend standards when it is impossible to describe domain specific things … soil and soil </a:t>
            </a:r>
            <a:r>
              <a:rPr lang="en-NZ" dirty="0" smtClean="0"/>
              <a:t>horizons</a:t>
            </a:r>
          </a:p>
          <a:p>
            <a:pPr marL="457200" indent="-457200">
              <a:buFont typeface="Calibri" panose="020F0502020204030204" pitchFamily="34" charset="0"/>
              <a:buChar char="◦"/>
            </a:pPr>
            <a:r>
              <a:rPr lang="en-NZ" dirty="0" smtClean="0"/>
              <a:t>Need support for a </a:t>
            </a:r>
            <a:r>
              <a:rPr lang="en-NZ" dirty="0"/>
              <a:t>domain-driven model development group </a:t>
            </a:r>
            <a:r>
              <a:rPr lang="en-NZ" i="1" dirty="0"/>
              <a:t>and</a:t>
            </a:r>
            <a:r>
              <a:rPr lang="en-NZ" dirty="0"/>
              <a:t> a technology</a:t>
            </a:r>
            <a:r>
              <a:rPr lang="en-NZ" dirty="0" smtClean="0"/>
              <a:t>/ implementation </a:t>
            </a:r>
            <a:r>
              <a:rPr lang="en-NZ" dirty="0"/>
              <a:t>group (both for providing data and consuming data</a:t>
            </a:r>
            <a:r>
              <a:rPr lang="en-NZ" dirty="0" smtClean="0"/>
              <a:t>)</a:t>
            </a:r>
            <a:endParaRPr lang="en-NZ" dirty="0"/>
          </a:p>
          <a:p>
            <a:pPr marL="457200" indent="-457200">
              <a:buFont typeface="Arial" panose="020B0604020202020204" pitchFamily="34" charset="0"/>
              <a:buChar char="•"/>
            </a:pPr>
            <a:r>
              <a:rPr lang="en-NZ" dirty="0" smtClean="0"/>
              <a:t>Need to sort out who is performing what role</a:t>
            </a:r>
          </a:p>
          <a:p>
            <a:pPr marL="457200" indent="-457200">
              <a:buFont typeface="Arial" panose="020B0604020202020204" pitchFamily="34" charset="0"/>
              <a:buChar char="•"/>
            </a:pPr>
            <a:r>
              <a:rPr lang="en-NZ" dirty="0" smtClean="0"/>
              <a:t>Need to resource those providing their expertise</a:t>
            </a:r>
          </a:p>
          <a:p>
            <a:pPr marL="457200" indent="-457200">
              <a:buFont typeface="Arial" panose="020B0604020202020204" pitchFamily="34" charset="0"/>
              <a:buChar char="•"/>
            </a:pPr>
            <a:endParaRPr lang="en-NZ" dirty="0"/>
          </a:p>
        </p:txBody>
      </p:sp>
    </p:spTree>
    <p:extLst>
      <p:ext uri="{BB962C8B-B14F-4D97-AF65-F5344CB8AC3E}">
        <p14:creationId xmlns:p14="http://schemas.microsoft.com/office/powerpoint/2010/main" val="2878321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en-US" smtClean="0"/>
              <a:t>Copyright © 2017 Open Geospatial Consortium</a:t>
            </a:r>
            <a:endParaRPr lang="en-US" altLang="en-US" dirty="0"/>
          </a:p>
        </p:txBody>
      </p:sp>
      <p:sp>
        <p:nvSpPr>
          <p:cNvPr id="6" name="TextBox 5"/>
          <p:cNvSpPr txBox="1"/>
          <p:nvPr/>
        </p:nvSpPr>
        <p:spPr>
          <a:xfrm>
            <a:off x="381000" y="4560888"/>
            <a:ext cx="7597775" cy="1323975"/>
          </a:xfrm>
          <a:prstGeom prst="rect">
            <a:avLst/>
          </a:prstGeom>
          <a:noFill/>
        </p:spPr>
        <p:txBody>
          <a:bodyPr wrap="none" lIns="91429" tIns="45715" rIns="91429" bIns="45715">
            <a:spAutoFit/>
          </a:bodyPr>
          <a:lstStyle/>
          <a:p>
            <a:pPr>
              <a:defRPr/>
            </a:pPr>
            <a:r>
              <a:rPr lang="en-NZ" sz="2000" dirty="0">
                <a:latin typeface="+mn-lt"/>
              </a:rPr>
              <a:t>e: </a:t>
            </a:r>
            <a:r>
              <a:rPr lang="en-NZ" sz="2000" dirty="0">
                <a:solidFill>
                  <a:srgbClr val="006600"/>
                </a:solidFill>
                <a:latin typeface="+mn-lt"/>
              </a:rPr>
              <a:t>medyckyj-scottd@landcareresearch.co.nz</a:t>
            </a:r>
          </a:p>
          <a:p>
            <a:pPr>
              <a:defRPr/>
            </a:pPr>
            <a:r>
              <a:rPr lang="en-NZ" sz="2000" dirty="0">
                <a:latin typeface="+mn-lt"/>
              </a:rPr>
              <a:t>t: 00 64 6 353 4979</a:t>
            </a:r>
          </a:p>
          <a:p>
            <a:pPr>
              <a:defRPr/>
            </a:pPr>
            <a:endParaRPr lang="en-NZ" sz="2000" dirty="0">
              <a:latin typeface="+mn-lt"/>
            </a:endParaRPr>
          </a:p>
          <a:p>
            <a:pPr>
              <a:defRPr/>
            </a:pPr>
            <a:r>
              <a:rPr lang="en-NZ" sz="2000" dirty="0">
                <a:latin typeface="+mn-lt"/>
              </a:rPr>
              <a:t>Soil IE Engineering Report at http://www.opengeospatial.org/docs/er</a:t>
            </a:r>
          </a:p>
        </p:txBody>
      </p:sp>
      <p:pic>
        <p:nvPicPr>
          <p:cNvPr id="7" name="Picture 2" descr="http://www.graphicsgrotto.com/clipartpictures/comments/thankyou/images/cacthankyou1.jpg"/>
          <p:cNvPicPr>
            <a:picLocks noChangeAspect="1" noChangeArrowheads="1"/>
          </p:cNvPicPr>
          <p:nvPr/>
        </p:nvPicPr>
        <p:blipFill>
          <a:blip r:embed="rId2">
            <a:clrChange>
              <a:clrFrom>
                <a:srgbClr val="FEFFFA"/>
              </a:clrFrom>
              <a:clrTo>
                <a:srgbClr val="FEFFFA">
                  <a:alpha val="0"/>
                </a:srgbClr>
              </a:clrTo>
            </a:clrChange>
            <a:extLst>
              <a:ext uri="{28A0092B-C50C-407E-A947-70E740481C1C}">
                <a14:useLocalDpi xmlns:a14="http://schemas.microsoft.com/office/drawing/2010/main" val="0"/>
              </a:ext>
            </a:extLst>
          </a:blip>
          <a:srcRect/>
          <a:stretch>
            <a:fillRect/>
          </a:stretch>
        </p:blipFill>
        <p:spPr bwMode="auto">
          <a:xfrm>
            <a:off x="2633663" y="1609725"/>
            <a:ext cx="3967162"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41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Soil – the resource</a:t>
            </a:r>
            <a:endParaRPr lang="en-NZ" dirty="0"/>
          </a:p>
        </p:txBody>
      </p:sp>
      <p:sp>
        <p:nvSpPr>
          <p:cNvPr id="3" name="Text Placeholder 2"/>
          <p:cNvSpPr>
            <a:spLocks noGrp="1"/>
          </p:cNvSpPr>
          <p:nvPr>
            <p:ph type="body" idx="1"/>
          </p:nvPr>
        </p:nvSpPr>
        <p:spPr/>
        <p:txBody>
          <a:bodyPr/>
          <a:lstStyle/>
          <a:p>
            <a:endParaRPr lang="en-NZ"/>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t="27495" b="34264"/>
          <a:stretch>
            <a:fillRect/>
          </a:stretch>
        </p:blipFill>
        <p:spPr bwMode="auto">
          <a:xfrm>
            <a:off x="0" y="1600200"/>
            <a:ext cx="9144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71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6" y="322855"/>
            <a:ext cx="9108504" cy="622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14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Soil &amp; Agriculture</a:t>
            </a:r>
            <a:endParaRPr lang="en-NZ"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NZ" dirty="0" smtClean="0"/>
              <a:t>Need </a:t>
            </a:r>
            <a:r>
              <a:rPr lang="en-NZ" dirty="0" smtClean="0"/>
              <a:t>to feed </a:t>
            </a:r>
            <a:r>
              <a:rPr lang="en-NZ" dirty="0" smtClean="0"/>
              <a:t>9.1 </a:t>
            </a:r>
            <a:r>
              <a:rPr lang="en-NZ" dirty="0" smtClean="0"/>
              <a:t>billion people by 2050* </a:t>
            </a:r>
          </a:p>
          <a:p>
            <a:pPr marL="800100" lvl="1" indent="-342900">
              <a:buFont typeface="Calibri" panose="020F0502020204030204" pitchFamily="34" charset="0"/>
              <a:buChar char="◦"/>
            </a:pPr>
            <a:r>
              <a:rPr lang="en-NZ" dirty="0" smtClean="0"/>
              <a:t>FAO estimate this will require a 70% increase in food production</a:t>
            </a:r>
          </a:p>
          <a:p>
            <a:pPr marL="800100" lvl="1" indent="-342900">
              <a:buFont typeface="Calibri" panose="020F0502020204030204" pitchFamily="34" charset="0"/>
              <a:buChar char="◦"/>
            </a:pPr>
            <a:r>
              <a:rPr lang="en-NZ" dirty="0" smtClean="0"/>
              <a:t>80% to come from yield increases </a:t>
            </a:r>
          </a:p>
          <a:p>
            <a:pPr marL="800100" lvl="1" indent="-342900">
              <a:buFont typeface="Calibri" panose="020F0502020204030204" pitchFamily="34" charset="0"/>
              <a:buChar char="◦"/>
            </a:pPr>
            <a:r>
              <a:rPr lang="en-NZ" dirty="0" smtClean="0"/>
              <a:t>20% from expansion of area farmed</a:t>
            </a:r>
          </a:p>
          <a:p>
            <a:pPr marL="457200" indent="-457200">
              <a:buFont typeface="Arial" panose="020B0604020202020204" pitchFamily="34" charset="0"/>
              <a:buChar char="•"/>
            </a:pPr>
            <a:r>
              <a:rPr lang="en-NZ" dirty="0" smtClean="0"/>
              <a:t>But just 3</a:t>
            </a:r>
            <a:r>
              <a:rPr lang="en-NZ" dirty="0"/>
              <a:t>% of the world’s surface represents the soil available to feed everyone on the planet</a:t>
            </a:r>
          </a:p>
          <a:p>
            <a:pPr marL="457200" indent="-457200">
              <a:buFont typeface="Arial" panose="020B0604020202020204" pitchFamily="34" charset="0"/>
              <a:buChar char="•"/>
            </a:pPr>
            <a:r>
              <a:rPr lang="en-NZ" dirty="0" smtClean="0"/>
              <a:t>Knowledge </a:t>
            </a:r>
            <a:r>
              <a:rPr lang="en-NZ" dirty="0" smtClean="0"/>
              <a:t>of soils + right tools and practices = good soil management = improved crop productivity with environmental sustainability</a:t>
            </a:r>
            <a:br>
              <a:rPr lang="en-NZ" dirty="0" smtClean="0"/>
            </a:br>
            <a:endParaRPr lang="en-NZ" dirty="0"/>
          </a:p>
        </p:txBody>
      </p:sp>
      <p:sp>
        <p:nvSpPr>
          <p:cNvPr id="4" name="Text Box 6"/>
          <p:cNvSpPr txBox="1">
            <a:spLocks noChangeArrowheads="1"/>
          </p:cNvSpPr>
          <p:nvPr/>
        </p:nvSpPr>
        <p:spPr bwMode="auto">
          <a:xfrm>
            <a:off x="1651000" y="6494463"/>
            <a:ext cx="7056438" cy="264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1" fontAlgn="base" hangingPunct="1">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1" fontAlgn="base" hangingPunct="1">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algn="r">
              <a:spcBef>
                <a:spcPct val="50000"/>
              </a:spcBef>
              <a:buFontTx/>
              <a:buNone/>
            </a:pPr>
            <a:r>
              <a:rPr lang="en-US" altLang="en-US" sz="1200" kern="0" dirty="0" smtClean="0"/>
              <a:t>* Source: United Nations Population Division, </a:t>
            </a:r>
            <a:r>
              <a:rPr lang="en-US" altLang="en-US" sz="1200" i="1" kern="0" dirty="0" smtClean="0"/>
              <a:t>World Population Prospects: The 2006 Revision</a:t>
            </a:r>
            <a:r>
              <a:rPr lang="en-US" altLang="en-US" sz="1200" kern="0" dirty="0" smtClean="0"/>
              <a:t>.</a:t>
            </a:r>
          </a:p>
        </p:txBody>
      </p:sp>
      <p:sp>
        <p:nvSpPr>
          <p:cNvPr id="5" name="Folded Corner 4"/>
          <p:cNvSpPr/>
          <p:nvPr/>
        </p:nvSpPr>
        <p:spPr>
          <a:xfrm rot="20840326">
            <a:off x="570929" y="3170154"/>
            <a:ext cx="2541142" cy="1734645"/>
          </a:xfrm>
          <a:prstGeom prst="foldedCorner">
            <a:avLst/>
          </a:prstGeom>
          <a:gradFill flip="none" rotWithShape="1">
            <a:gsLst>
              <a:gs pos="47000">
                <a:srgbClr val="FFEF00"/>
              </a:gs>
              <a:gs pos="0">
                <a:srgbClr val="FFEF00">
                  <a:tint val="66000"/>
                  <a:satMod val="160000"/>
                  <a:lumMod val="67000"/>
                  <a:lumOff val="33000"/>
                </a:srgbClr>
              </a:gs>
              <a:gs pos="6000">
                <a:srgbClr val="FFEF00">
                  <a:tint val="44500"/>
                  <a:satMod val="160000"/>
                </a:srgbClr>
              </a:gs>
              <a:gs pos="100000">
                <a:srgbClr val="EEE300"/>
              </a:gs>
            </a:gsLst>
            <a:path path="circle">
              <a:fillToRect t="100000" r="100000"/>
            </a:path>
            <a:tileRect l="-100000" b="-100000"/>
          </a:gradFill>
          <a:ln>
            <a:solidFill>
              <a:schemeClr val="bg1">
                <a:lumMod val="85000"/>
              </a:schemeClr>
            </a:solidFill>
          </a:ln>
          <a:effectLst>
            <a:outerShdw blurRad="50800" dist="762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NZ" sz="2000" dirty="0" smtClean="0"/>
              <a:t>“The </a:t>
            </a:r>
            <a:r>
              <a:rPr lang="en-NZ" sz="2000" dirty="0"/>
              <a:t>right </a:t>
            </a:r>
            <a:r>
              <a:rPr lang="en-NZ" sz="2000" dirty="0" smtClean="0"/>
              <a:t>amount of inputs, </a:t>
            </a:r>
            <a:r>
              <a:rPr lang="en-NZ" sz="2000" dirty="0"/>
              <a:t>in the right place, at the right </a:t>
            </a:r>
            <a:r>
              <a:rPr lang="en-NZ" sz="2000" dirty="0" smtClean="0"/>
              <a:t>time, </a:t>
            </a:r>
            <a:r>
              <a:rPr lang="en-NZ" sz="2000" dirty="0"/>
              <a:t>in the right </a:t>
            </a:r>
            <a:r>
              <a:rPr lang="en-NZ" sz="2000" dirty="0" smtClean="0"/>
              <a:t>way”</a:t>
            </a:r>
            <a:endParaRPr lang="en-NZ" sz="2000" dirty="0">
              <a:latin typeface="Lucida Handwriting" panose="03010101010101010101" pitchFamily="66" charset="0"/>
            </a:endParaRPr>
          </a:p>
        </p:txBody>
      </p:sp>
    </p:spTree>
    <p:extLst>
      <p:ext uri="{BB962C8B-B14F-4D97-AF65-F5344CB8AC3E}">
        <p14:creationId xmlns:p14="http://schemas.microsoft.com/office/powerpoint/2010/main" val="158276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sroom.ucla.edu/portal/ucla/artwork/4/0/2/8/9/40289/Pleiades_star_collision_artist_s_rendering_-prv.jpg"/>
          <p:cNvPicPr>
            <a:picLocks noChangeAspect="1" noChangeArrowheads="1"/>
          </p:cNvPicPr>
          <p:nvPr/>
        </p:nvPicPr>
        <p:blipFill>
          <a:blip r:embed="rId3" cstate="print"/>
          <a:srcRect/>
          <a:stretch>
            <a:fillRect/>
          </a:stretch>
        </p:blipFill>
        <p:spPr bwMode="auto">
          <a:xfrm>
            <a:off x="179512" y="3147246"/>
            <a:ext cx="4606623" cy="3561909"/>
          </a:xfrm>
          <a:prstGeom prst="ellipse">
            <a:avLst/>
          </a:prstGeom>
          <a:ln>
            <a:noFill/>
          </a:ln>
          <a:effectLst>
            <a:softEdge rad="317500"/>
          </a:effectLst>
        </p:spPr>
      </p:pic>
      <p:grpSp>
        <p:nvGrpSpPr>
          <p:cNvPr id="12" name="Group 11"/>
          <p:cNvGrpSpPr/>
          <p:nvPr/>
        </p:nvGrpSpPr>
        <p:grpSpPr>
          <a:xfrm>
            <a:off x="-59331" y="160705"/>
            <a:ext cx="8767406" cy="1838216"/>
            <a:chOff x="-59331" y="160705"/>
            <a:chExt cx="8767406" cy="1838216"/>
          </a:xfrm>
        </p:grpSpPr>
        <p:pic>
          <p:nvPicPr>
            <p:cNvPr id="16" name="Picture 15" descr="bg-science.jpg"/>
            <p:cNvPicPr>
              <a:picLocks noChangeAspect="1"/>
            </p:cNvPicPr>
            <p:nvPr/>
          </p:nvPicPr>
          <p:blipFill>
            <a:blip r:embed="rId4" cstate="print"/>
            <a:srcRect r="8837"/>
            <a:stretch>
              <a:fillRect/>
            </a:stretch>
          </p:blipFill>
          <p:spPr>
            <a:xfrm>
              <a:off x="-59331" y="160705"/>
              <a:ext cx="8767406" cy="1838216"/>
            </a:xfrm>
            <a:prstGeom prst="rect">
              <a:avLst/>
            </a:prstGeom>
            <a:ln>
              <a:noFill/>
            </a:ln>
            <a:effectLst>
              <a:softEdge rad="317500"/>
            </a:effectLst>
          </p:spPr>
        </p:pic>
        <p:sp>
          <p:nvSpPr>
            <p:cNvPr id="4" name="Rectangle 3"/>
            <p:cNvSpPr/>
            <p:nvPr/>
          </p:nvSpPr>
          <p:spPr>
            <a:xfrm>
              <a:off x="478466" y="383345"/>
              <a:ext cx="4572000" cy="1200329"/>
            </a:xfrm>
            <a:prstGeom prst="rect">
              <a:avLst/>
            </a:prstGeom>
          </p:spPr>
          <p:txBody>
            <a:bodyPr>
              <a:spAutoFit/>
            </a:bodyPr>
            <a:lstStyle/>
            <a:p>
              <a:pPr fontAlgn="base">
                <a:spcBef>
                  <a:spcPct val="0"/>
                </a:spcBef>
                <a:spcAft>
                  <a:spcPct val="0"/>
                </a:spcAft>
              </a:pPr>
              <a:r>
                <a:rPr lang="en-NZ" dirty="0">
                  <a:solidFill>
                    <a:prstClr val="white"/>
                  </a:solidFill>
                  <a:latin typeface="Arial" charset="0"/>
                </a:rPr>
                <a:t>Agriculture, forestry, mining and tourism provide more than 25% of New Zealand’s GDP making New Zealand’s prosperity  highly dependent on the ‘land economy</a:t>
              </a:r>
              <a:r>
                <a:rPr lang="en-NZ" dirty="0" smtClean="0">
                  <a:solidFill>
                    <a:prstClr val="white"/>
                  </a:solidFill>
                  <a:latin typeface="Arial" charset="0"/>
                </a:rPr>
                <a:t>’ </a:t>
              </a:r>
              <a:endParaRPr lang="en-NZ" dirty="0">
                <a:solidFill>
                  <a:prstClr val="white"/>
                </a:solidFill>
                <a:latin typeface="Arial" charset="0"/>
              </a:endParaRPr>
            </a:p>
          </p:txBody>
        </p:sp>
      </p:grpSp>
      <p:sp>
        <p:nvSpPr>
          <p:cNvPr id="8" name="Rectangle 7"/>
          <p:cNvSpPr/>
          <p:nvPr/>
        </p:nvSpPr>
        <p:spPr>
          <a:xfrm>
            <a:off x="5298557" y="5391291"/>
            <a:ext cx="3207488" cy="923330"/>
          </a:xfrm>
          <a:prstGeom prst="rect">
            <a:avLst/>
          </a:prstGeom>
        </p:spPr>
        <p:txBody>
          <a:bodyPr wrap="square">
            <a:spAutoFit/>
          </a:bodyPr>
          <a:lstStyle/>
          <a:p>
            <a:pPr fontAlgn="base">
              <a:spcBef>
                <a:spcPct val="0"/>
              </a:spcBef>
              <a:spcAft>
                <a:spcPct val="0"/>
              </a:spcAft>
            </a:pPr>
            <a:r>
              <a:rPr lang="en-NZ" b="1" dirty="0">
                <a:solidFill>
                  <a:prstClr val="black"/>
                </a:solidFill>
                <a:latin typeface="Arial" charset="0"/>
              </a:rPr>
              <a:t>Wise use of New Zealand’s </a:t>
            </a:r>
            <a:r>
              <a:rPr lang="en-NZ" b="1" dirty="0" smtClean="0">
                <a:solidFill>
                  <a:prstClr val="black"/>
                </a:solidFill>
                <a:latin typeface="Arial" charset="0"/>
              </a:rPr>
              <a:t>soils </a:t>
            </a:r>
            <a:r>
              <a:rPr lang="en-NZ" dirty="0" smtClean="0">
                <a:solidFill>
                  <a:prstClr val="black"/>
                </a:solidFill>
                <a:latin typeface="Arial" charset="0"/>
              </a:rPr>
              <a:t>– </a:t>
            </a:r>
            <a:r>
              <a:rPr lang="en-NZ" dirty="0">
                <a:solidFill>
                  <a:prstClr val="black"/>
                </a:solidFill>
                <a:latin typeface="Arial" charset="0"/>
              </a:rPr>
              <a:t>increasingly within a regulatory environment</a:t>
            </a:r>
          </a:p>
        </p:txBody>
      </p:sp>
      <p:sp>
        <p:nvSpPr>
          <p:cNvPr id="9" name="TextBox 8"/>
          <p:cNvSpPr txBox="1"/>
          <p:nvPr/>
        </p:nvSpPr>
        <p:spPr>
          <a:xfrm>
            <a:off x="971600" y="3717032"/>
            <a:ext cx="3890809" cy="2554545"/>
          </a:xfrm>
          <a:prstGeom prst="rect">
            <a:avLst/>
          </a:prstGeom>
          <a:noFill/>
        </p:spPr>
        <p:txBody>
          <a:bodyPr wrap="none" rtlCol="0">
            <a:spAutoFit/>
          </a:bodyPr>
          <a:lstStyle/>
          <a:p>
            <a:pPr fontAlgn="base">
              <a:spcBef>
                <a:spcPct val="0"/>
              </a:spcBef>
              <a:spcAft>
                <a:spcPct val="0"/>
              </a:spcAft>
            </a:pPr>
            <a:r>
              <a:rPr lang="en-NZ" sz="2000" i="1" dirty="0">
                <a:solidFill>
                  <a:prstClr val="white"/>
                </a:solidFill>
                <a:latin typeface="Arial" charset="0"/>
              </a:rPr>
              <a:t>Intensification of land use</a:t>
            </a:r>
          </a:p>
          <a:p>
            <a:pPr fontAlgn="base">
              <a:spcBef>
                <a:spcPct val="0"/>
              </a:spcBef>
              <a:spcAft>
                <a:spcPct val="0"/>
              </a:spcAft>
            </a:pPr>
            <a:r>
              <a:rPr lang="en-NZ" sz="2000" i="1" dirty="0">
                <a:solidFill>
                  <a:prstClr val="white"/>
                </a:solidFill>
                <a:latin typeface="Arial" charset="0"/>
              </a:rPr>
              <a:t>Competition for land</a:t>
            </a:r>
          </a:p>
          <a:p>
            <a:pPr fontAlgn="base">
              <a:spcBef>
                <a:spcPct val="0"/>
              </a:spcBef>
              <a:spcAft>
                <a:spcPct val="0"/>
              </a:spcAft>
            </a:pPr>
            <a:r>
              <a:rPr lang="en-NZ" sz="2000" i="1" dirty="0" smtClean="0">
                <a:solidFill>
                  <a:prstClr val="white"/>
                </a:solidFill>
                <a:latin typeface="Arial" charset="0"/>
              </a:rPr>
              <a:t>Loss of elite soils</a:t>
            </a:r>
          </a:p>
          <a:p>
            <a:pPr fontAlgn="base">
              <a:spcBef>
                <a:spcPct val="0"/>
              </a:spcBef>
              <a:spcAft>
                <a:spcPct val="0"/>
              </a:spcAft>
            </a:pPr>
            <a:r>
              <a:rPr lang="en-NZ" sz="2000" i="1" dirty="0" smtClean="0">
                <a:solidFill>
                  <a:prstClr val="white"/>
                </a:solidFill>
                <a:latin typeface="Arial" charset="0"/>
              </a:rPr>
              <a:t>Soil quality (unwanted elements)</a:t>
            </a:r>
            <a:endParaRPr lang="en-NZ" sz="2000" i="1" dirty="0">
              <a:solidFill>
                <a:prstClr val="white"/>
              </a:solidFill>
              <a:latin typeface="Arial" charset="0"/>
            </a:endParaRPr>
          </a:p>
          <a:p>
            <a:pPr fontAlgn="base">
              <a:spcBef>
                <a:spcPct val="0"/>
              </a:spcBef>
              <a:spcAft>
                <a:spcPct val="0"/>
              </a:spcAft>
            </a:pPr>
            <a:r>
              <a:rPr lang="en-NZ" sz="2000" i="1" dirty="0" smtClean="0">
                <a:solidFill>
                  <a:prstClr val="white"/>
                </a:solidFill>
              </a:rPr>
              <a:t>Poor water quality</a:t>
            </a:r>
            <a:endParaRPr lang="en-NZ" sz="2000" i="1" dirty="0">
              <a:solidFill>
                <a:prstClr val="white"/>
              </a:solidFill>
            </a:endParaRPr>
          </a:p>
          <a:p>
            <a:pPr fontAlgn="base">
              <a:spcBef>
                <a:spcPct val="0"/>
              </a:spcBef>
              <a:spcAft>
                <a:spcPct val="0"/>
              </a:spcAft>
            </a:pPr>
            <a:r>
              <a:rPr lang="en-NZ" sz="2000" i="1" dirty="0" smtClean="0">
                <a:solidFill>
                  <a:prstClr val="white"/>
                </a:solidFill>
                <a:latin typeface="Arial" charset="0"/>
              </a:rPr>
              <a:t>Soil erosion </a:t>
            </a:r>
          </a:p>
          <a:p>
            <a:r>
              <a:rPr lang="en-NZ" sz="2000" i="1" dirty="0" smtClean="0">
                <a:solidFill>
                  <a:prstClr val="white"/>
                </a:solidFill>
              </a:rPr>
              <a:t>Loss of productivity </a:t>
            </a:r>
            <a:endParaRPr lang="en-NZ" sz="2000" i="1" dirty="0">
              <a:solidFill>
                <a:prstClr val="white"/>
              </a:solidFill>
            </a:endParaRPr>
          </a:p>
          <a:p>
            <a:r>
              <a:rPr lang="en-NZ" sz="2000" i="1" dirty="0" smtClean="0">
                <a:solidFill>
                  <a:prstClr val="white"/>
                </a:solidFill>
              </a:rPr>
              <a:t>Loss of soil biota</a:t>
            </a:r>
            <a:endParaRPr lang="en-NZ" sz="2000" i="1" dirty="0">
              <a:solidFill>
                <a:prstClr val="white"/>
              </a:solidFill>
            </a:endParaRPr>
          </a:p>
        </p:txBody>
      </p:sp>
      <p:grpSp>
        <p:nvGrpSpPr>
          <p:cNvPr id="13" name="Group 12"/>
          <p:cNvGrpSpPr/>
          <p:nvPr/>
        </p:nvGrpSpPr>
        <p:grpSpPr>
          <a:xfrm>
            <a:off x="5298557" y="563529"/>
            <a:ext cx="3207488" cy="3161942"/>
            <a:chOff x="5298557" y="563529"/>
            <a:chExt cx="3207488" cy="3161942"/>
          </a:xfrm>
        </p:grpSpPr>
        <p:sp>
          <p:nvSpPr>
            <p:cNvPr id="5" name="Rectangle 4"/>
            <p:cNvSpPr/>
            <p:nvPr/>
          </p:nvSpPr>
          <p:spPr>
            <a:xfrm>
              <a:off x="5298557" y="1971145"/>
              <a:ext cx="3207488" cy="1754326"/>
            </a:xfrm>
            <a:prstGeom prst="rect">
              <a:avLst/>
            </a:prstGeom>
          </p:spPr>
          <p:txBody>
            <a:bodyPr wrap="square">
              <a:spAutoFit/>
            </a:bodyPr>
            <a:lstStyle/>
            <a:p>
              <a:pPr fontAlgn="base">
                <a:spcBef>
                  <a:spcPct val="0"/>
                </a:spcBef>
                <a:spcAft>
                  <a:spcPct val="0"/>
                </a:spcAft>
              </a:pPr>
              <a:r>
                <a:rPr lang="en-NZ" b="1" dirty="0">
                  <a:solidFill>
                    <a:prstClr val="black"/>
                  </a:solidFill>
                  <a:latin typeface="Arial" charset="0"/>
                </a:rPr>
                <a:t>Government Economic Growth Agenda </a:t>
              </a:r>
              <a:r>
                <a:rPr lang="en-NZ" dirty="0">
                  <a:solidFill>
                    <a:prstClr val="black"/>
                  </a:solidFill>
                  <a:latin typeface="Arial" charset="0"/>
                </a:rPr>
                <a:t>– 40% GDP by 2025 to come from </a:t>
              </a:r>
              <a:r>
                <a:rPr lang="en-NZ" dirty="0" err="1">
                  <a:solidFill>
                    <a:prstClr val="black"/>
                  </a:solidFill>
                  <a:latin typeface="Arial" charset="0"/>
                </a:rPr>
                <a:t>agri</a:t>
              </a:r>
              <a:r>
                <a:rPr lang="en-NZ" dirty="0">
                  <a:solidFill>
                    <a:prstClr val="black"/>
                  </a:solidFill>
                  <a:latin typeface="Arial" charset="0"/>
                </a:rPr>
                <a:t>-foods, minerals, tourism and high value goods and services</a:t>
              </a:r>
            </a:p>
          </p:txBody>
        </p:sp>
        <p:sp>
          <p:nvSpPr>
            <p:cNvPr id="10" name="Bent Arrow 9"/>
            <p:cNvSpPr/>
            <p:nvPr/>
          </p:nvSpPr>
          <p:spPr>
            <a:xfrm rot="5400000">
              <a:off x="5582094" y="669854"/>
              <a:ext cx="1073888" cy="861237"/>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prstClr val="white"/>
                </a:solidFill>
              </a:endParaRPr>
            </a:p>
          </p:txBody>
        </p:sp>
      </p:grpSp>
      <p:grpSp>
        <p:nvGrpSpPr>
          <p:cNvPr id="14" name="Group 13"/>
          <p:cNvGrpSpPr/>
          <p:nvPr/>
        </p:nvGrpSpPr>
        <p:grpSpPr>
          <a:xfrm>
            <a:off x="2195736" y="2392332"/>
            <a:ext cx="4789855" cy="2828263"/>
            <a:chOff x="2557135" y="2392332"/>
            <a:chExt cx="4554278" cy="2828263"/>
          </a:xfrm>
        </p:grpSpPr>
        <p:sp>
          <p:nvSpPr>
            <p:cNvPr id="11" name="Bent Arrow 10"/>
            <p:cNvSpPr/>
            <p:nvPr/>
          </p:nvSpPr>
          <p:spPr>
            <a:xfrm rot="16200000" flipH="1">
              <a:off x="3487481" y="1461986"/>
              <a:ext cx="664538" cy="2525229"/>
            </a:xfrm>
            <a:prstGeom prst="bentArrow">
              <a:avLst/>
            </a:prstGeom>
            <a:gradFill>
              <a:gsLst>
                <a:gs pos="0">
                  <a:srgbClr val="FF0000"/>
                </a:gs>
                <a:gs pos="30000">
                  <a:srgbClr val="FFC000"/>
                </a:gs>
                <a:gs pos="64999">
                  <a:schemeClr val="accent2">
                    <a:lumMod val="20000"/>
                    <a:lumOff val="80000"/>
                  </a:schemeClr>
                </a:gs>
                <a:gs pos="89999">
                  <a:schemeClr val="accent2">
                    <a:lumMod val="60000"/>
                    <a:lumOff val="40000"/>
                  </a:schemeClr>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prstClr val="black"/>
                </a:solidFill>
              </a:endParaRPr>
            </a:p>
          </p:txBody>
        </p:sp>
        <p:sp>
          <p:nvSpPr>
            <p:cNvPr id="15" name="Bent Arrow 14"/>
            <p:cNvSpPr/>
            <p:nvPr/>
          </p:nvSpPr>
          <p:spPr>
            <a:xfrm flipH="1">
              <a:off x="4763385" y="4391255"/>
              <a:ext cx="2348028" cy="829340"/>
            </a:xfrm>
            <a:prstGeom prst="bentArrow">
              <a:avLst/>
            </a:prstGeom>
            <a:gradFill flip="none" rotWithShape="1">
              <a:gsLst>
                <a:gs pos="0">
                  <a:srgbClr val="FF0000"/>
                </a:gs>
                <a:gs pos="30000">
                  <a:srgbClr val="FFC000"/>
                </a:gs>
                <a:gs pos="64999">
                  <a:schemeClr val="accent2">
                    <a:lumMod val="20000"/>
                    <a:lumOff val="80000"/>
                  </a:schemeClr>
                </a:gs>
                <a:gs pos="89999">
                  <a:schemeClr val="accent2">
                    <a:lumMod val="60000"/>
                    <a:lumOff val="4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prstClr val="black"/>
                </a:solidFill>
              </a:endParaRPr>
            </a:p>
          </p:txBody>
        </p:sp>
      </p:grpSp>
      <p:sp>
        <p:nvSpPr>
          <p:cNvPr id="17" name="Folded Corner 16"/>
          <p:cNvSpPr/>
          <p:nvPr/>
        </p:nvSpPr>
        <p:spPr>
          <a:xfrm rot="703446">
            <a:off x="6529149" y="3598643"/>
            <a:ext cx="2253544" cy="1734645"/>
          </a:xfrm>
          <a:prstGeom prst="foldedCorner">
            <a:avLst/>
          </a:prstGeom>
          <a:gradFill flip="none" rotWithShape="1">
            <a:gsLst>
              <a:gs pos="47000">
                <a:srgbClr val="FFEF00"/>
              </a:gs>
              <a:gs pos="0">
                <a:srgbClr val="FFEF00">
                  <a:tint val="66000"/>
                  <a:satMod val="160000"/>
                  <a:lumMod val="67000"/>
                  <a:lumOff val="33000"/>
                </a:srgbClr>
              </a:gs>
              <a:gs pos="6000">
                <a:srgbClr val="FFEF00">
                  <a:tint val="44500"/>
                  <a:satMod val="160000"/>
                </a:srgbClr>
              </a:gs>
              <a:gs pos="100000">
                <a:srgbClr val="EEE300"/>
              </a:gs>
            </a:gsLst>
            <a:path path="circle">
              <a:fillToRect t="100000" r="100000"/>
            </a:path>
            <a:tileRect l="-100000" b="-100000"/>
          </a:gradFill>
          <a:ln>
            <a:solidFill>
              <a:schemeClr val="bg1">
                <a:lumMod val="85000"/>
              </a:schemeClr>
            </a:solidFill>
          </a:ln>
          <a:effectLst>
            <a:outerShdw blurRad="50800" dist="762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NZ" sz="1700" dirty="0" smtClean="0"/>
          </a:p>
          <a:p>
            <a:pPr algn="ctr"/>
            <a:endParaRPr lang="en-NZ" sz="1700" dirty="0"/>
          </a:p>
          <a:p>
            <a:pPr algn="ctr"/>
            <a:endParaRPr lang="en-NZ" sz="1700" dirty="0" smtClean="0"/>
          </a:p>
          <a:p>
            <a:pPr algn="ctr"/>
            <a:r>
              <a:rPr lang="en-NZ" sz="1700" dirty="0" smtClean="0">
                <a:latin typeface="Lucida Handwriting" panose="03010101010101010101" pitchFamily="66" charset="0"/>
              </a:rPr>
              <a:t>Around </a:t>
            </a:r>
            <a:r>
              <a:rPr lang="en-NZ" sz="1700" dirty="0">
                <a:latin typeface="Lucida Handwriting" panose="03010101010101010101" pitchFamily="66" charset="0"/>
              </a:rPr>
              <a:t>17% or $43B of New Zealand’s GDP dependent on soil </a:t>
            </a:r>
            <a:r>
              <a:rPr lang="en-NZ" sz="1700" dirty="0" smtClean="0">
                <a:latin typeface="Lucida Handwriting" panose="03010101010101010101" pitchFamily="66" charset="0"/>
              </a:rPr>
              <a:t>resources…</a:t>
            </a:r>
            <a:endParaRPr lang="en-NZ" sz="1700" dirty="0">
              <a:latin typeface="Lucida Handwriting" panose="03010101010101010101" pitchFamily="66" charset="0"/>
            </a:endParaRPr>
          </a:p>
        </p:txBody>
      </p:sp>
    </p:spTree>
    <p:extLst>
      <p:ext uri="{BB962C8B-B14F-4D97-AF65-F5344CB8AC3E}">
        <p14:creationId xmlns:p14="http://schemas.microsoft.com/office/powerpoint/2010/main" val="151169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7226539"/>
              </p:ext>
            </p:extLst>
          </p:nvPr>
        </p:nvGraphicFramePr>
        <p:xfrm>
          <a:off x="251520" y="332656"/>
          <a:ext cx="8228012" cy="6035040"/>
        </p:xfrm>
        <a:graphic>
          <a:graphicData uri="http://schemas.openxmlformats.org/drawingml/2006/table">
            <a:tbl>
              <a:tblPr firstRow="1" bandRow="1">
                <a:tableStyleId>{5C22544A-7EE6-4342-B048-85BDC9FD1C3A}</a:tableStyleId>
              </a:tblPr>
              <a:tblGrid>
                <a:gridCol w="1872208"/>
                <a:gridCol w="1871886"/>
                <a:gridCol w="2016224"/>
                <a:gridCol w="2467694"/>
              </a:tblGrid>
              <a:tr h="630129">
                <a:tc>
                  <a:txBody>
                    <a:bodyPr/>
                    <a:lstStyle/>
                    <a:p>
                      <a:r>
                        <a:rPr lang="en-NZ" dirty="0" smtClean="0"/>
                        <a:t>Intensification</a:t>
                      </a:r>
                      <a:endParaRPr lang="en-NZ" dirty="0"/>
                    </a:p>
                  </a:txBody>
                  <a:tcPr/>
                </a:tc>
                <a:tc>
                  <a:txBody>
                    <a:bodyPr/>
                    <a:lstStyle/>
                    <a:p>
                      <a:r>
                        <a:rPr lang="en-NZ" dirty="0" smtClean="0"/>
                        <a:t>Sector</a:t>
                      </a:r>
                      <a:endParaRPr lang="en-NZ" dirty="0"/>
                    </a:p>
                  </a:txBody>
                  <a:tcPr/>
                </a:tc>
                <a:tc>
                  <a:txBody>
                    <a:bodyPr/>
                    <a:lstStyle/>
                    <a:p>
                      <a:r>
                        <a:rPr lang="en-NZ" dirty="0" smtClean="0"/>
                        <a:t>Distribution</a:t>
                      </a:r>
                      <a:endParaRPr lang="en-NZ" dirty="0"/>
                    </a:p>
                  </a:txBody>
                  <a:tcPr/>
                </a:tc>
                <a:tc>
                  <a:txBody>
                    <a:bodyPr/>
                    <a:lstStyle/>
                    <a:p>
                      <a:r>
                        <a:rPr lang="en-NZ" dirty="0" smtClean="0"/>
                        <a:t>Environmental</a:t>
                      </a:r>
                      <a:r>
                        <a:rPr lang="en-NZ" baseline="0" dirty="0" smtClean="0"/>
                        <a:t> Consequences</a:t>
                      </a:r>
                      <a:endParaRPr lang="en-NZ" dirty="0"/>
                    </a:p>
                  </a:txBody>
                  <a:tcPr/>
                </a:tc>
              </a:tr>
              <a:tr h="630129">
                <a:tc>
                  <a:txBody>
                    <a:bodyPr/>
                    <a:lstStyle/>
                    <a:p>
                      <a:r>
                        <a:rPr lang="en-NZ" dirty="0" smtClean="0"/>
                        <a:t>Cropping</a:t>
                      </a:r>
                      <a:endParaRPr lang="en-NZ" dirty="0"/>
                    </a:p>
                  </a:txBody>
                  <a:tcPr/>
                </a:tc>
                <a:tc>
                  <a:txBody>
                    <a:bodyPr/>
                    <a:lstStyle/>
                    <a:p>
                      <a:r>
                        <a:rPr lang="en-NZ" dirty="0" smtClean="0"/>
                        <a:t>Harvest</a:t>
                      </a:r>
                      <a:r>
                        <a:rPr lang="en-NZ" baseline="0" dirty="0" smtClean="0"/>
                        <a:t> frequency</a:t>
                      </a:r>
                      <a:endParaRPr lang="en-NZ" dirty="0"/>
                    </a:p>
                  </a:txBody>
                  <a:tcPr/>
                </a:tc>
                <a:tc>
                  <a:txBody>
                    <a:bodyPr/>
                    <a:lstStyle/>
                    <a:p>
                      <a:r>
                        <a:rPr lang="en-NZ" dirty="0" smtClean="0"/>
                        <a:t>Global</a:t>
                      </a:r>
                      <a:endParaRPr lang="en-NZ" dirty="0"/>
                    </a:p>
                  </a:txBody>
                  <a:tcPr/>
                </a:tc>
                <a:tc>
                  <a:txBody>
                    <a:bodyPr/>
                    <a:lstStyle/>
                    <a:p>
                      <a:r>
                        <a:rPr lang="en-NZ" dirty="0" smtClean="0">
                          <a:solidFill>
                            <a:srgbClr val="FF3300"/>
                          </a:solidFill>
                        </a:rPr>
                        <a:t>Soil quality and resilience</a:t>
                      </a:r>
                      <a:endParaRPr lang="en-NZ" dirty="0">
                        <a:solidFill>
                          <a:srgbClr val="FF3300"/>
                        </a:solidFill>
                      </a:endParaRPr>
                    </a:p>
                  </a:txBody>
                  <a:tcPr/>
                </a:tc>
              </a:tr>
              <a:tr h="630129">
                <a:tc>
                  <a:txBody>
                    <a:bodyPr/>
                    <a:lstStyle/>
                    <a:p>
                      <a:endParaRPr lang="en-NZ" dirty="0"/>
                    </a:p>
                  </a:txBody>
                  <a:tcPr/>
                </a:tc>
                <a:tc>
                  <a:txBody>
                    <a:bodyPr/>
                    <a:lstStyle/>
                    <a:p>
                      <a:r>
                        <a:rPr lang="en-NZ" dirty="0" smtClean="0"/>
                        <a:t>Continuing monoculture</a:t>
                      </a:r>
                      <a:endParaRPr lang="en-NZ" dirty="0"/>
                    </a:p>
                  </a:txBody>
                  <a:tcPr/>
                </a:tc>
                <a:tc>
                  <a:txBody>
                    <a:bodyPr/>
                    <a:lstStyle/>
                    <a:p>
                      <a:r>
                        <a:rPr lang="en-NZ" dirty="0" smtClean="0"/>
                        <a:t>Developing &amp;</a:t>
                      </a:r>
                      <a:r>
                        <a:rPr lang="en-NZ" baseline="0" dirty="0" smtClean="0"/>
                        <a:t> transition countries</a:t>
                      </a:r>
                      <a:endParaRPr lang="en-NZ" dirty="0"/>
                    </a:p>
                  </a:txBody>
                  <a:tcPr/>
                </a:tc>
                <a:tc>
                  <a:txBody>
                    <a:bodyPr/>
                    <a:lstStyle/>
                    <a:p>
                      <a:r>
                        <a:rPr lang="en-NZ" dirty="0" smtClean="0">
                          <a:solidFill>
                            <a:srgbClr val="FF3300"/>
                          </a:solidFill>
                        </a:rPr>
                        <a:t>Soil health</a:t>
                      </a:r>
                      <a:r>
                        <a:rPr lang="en-NZ" baseline="0" dirty="0" smtClean="0">
                          <a:solidFill>
                            <a:srgbClr val="FF3300"/>
                          </a:solidFill>
                        </a:rPr>
                        <a:t>, pesticide residual</a:t>
                      </a:r>
                      <a:endParaRPr lang="en-NZ" dirty="0">
                        <a:solidFill>
                          <a:srgbClr val="FF3300"/>
                        </a:solidFill>
                      </a:endParaRPr>
                    </a:p>
                  </a:txBody>
                  <a:tcPr/>
                </a:tc>
              </a:tr>
              <a:tr h="630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Nutrient</a:t>
                      </a:r>
                    </a:p>
                    <a:p>
                      <a:endParaRPr lang="en-NZ" dirty="0"/>
                    </a:p>
                  </a:txBody>
                  <a:tcPr/>
                </a:tc>
                <a:tc>
                  <a:txBody>
                    <a:bodyPr/>
                    <a:lstStyle/>
                    <a:p>
                      <a:r>
                        <a:rPr lang="en-NZ" dirty="0" smtClean="0"/>
                        <a:t>Over fertilization</a:t>
                      </a:r>
                      <a:endParaRPr lang="en-NZ" dirty="0"/>
                    </a:p>
                  </a:txBody>
                  <a:tcPr/>
                </a:tc>
                <a:tc>
                  <a:txBody>
                    <a:bodyPr/>
                    <a:lstStyle/>
                    <a:p>
                      <a:r>
                        <a:rPr lang="en-NZ" dirty="0" smtClean="0"/>
                        <a:t>Developing</a:t>
                      </a:r>
                      <a:r>
                        <a:rPr lang="en-NZ" baseline="0" dirty="0" smtClean="0"/>
                        <a:t> countries</a:t>
                      </a:r>
                      <a:endParaRPr lang="en-NZ" dirty="0"/>
                    </a:p>
                  </a:txBody>
                  <a:tcPr/>
                </a:tc>
                <a:tc>
                  <a:txBody>
                    <a:bodyPr/>
                    <a:lstStyle/>
                    <a:p>
                      <a:r>
                        <a:rPr lang="en-NZ" dirty="0" smtClean="0">
                          <a:solidFill>
                            <a:srgbClr val="FF3300"/>
                          </a:solidFill>
                        </a:rPr>
                        <a:t>Soil acidification,</a:t>
                      </a:r>
                      <a:r>
                        <a:rPr lang="en-NZ" baseline="0" dirty="0" smtClean="0">
                          <a:solidFill>
                            <a:srgbClr val="FF3300"/>
                          </a:solidFill>
                        </a:rPr>
                        <a:t> water pollution, nitrate accumulation</a:t>
                      </a:r>
                      <a:endParaRPr lang="en-NZ" dirty="0">
                        <a:solidFill>
                          <a:srgbClr val="FF3300"/>
                        </a:solidFill>
                      </a:endParaRPr>
                    </a:p>
                  </a:txBody>
                  <a:tcPr/>
                </a:tc>
              </a:tr>
              <a:tr h="630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Irrigation</a:t>
                      </a:r>
                    </a:p>
                    <a:p>
                      <a:endParaRPr lang="en-NZ" dirty="0"/>
                    </a:p>
                  </a:txBody>
                  <a:tcPr/>
                </a:tc>
                <a:tc>
                  <a:txBody>
                    <a:bodyPr/>
                    <a:lstStyle/>
                    <a:p>
                      <a:r>
                        <a:rPr lang="en-NZ" dirty="0" smtClean="0"/>
                        <a:t>Submerged rice</a:t>
                      </a:r>
                      <a:endParaRPr lang="en-NZ" dirty="0"/>
                    </a:p>
                  </a:txBody>
                  <a:tcPr/>
                </a:tc>
                <a:tc>
                  <a:txBody>
                    <a:bodyPr/>
                    <a:lstStyle/>
                    <a:p>
                      <a:r>
                        <a:rPr lang="en-NZ" dirty="0" smtClean="0"/>
                        <a:t>Developing</a:t>
                      </a:r>
                      <a:r>
                        <a:rPr lang="en-NZ" baseline="0" dirty="0" smtClean="0"/>
                        <a:t> countries, Asia</a:t>
                      </a:r>
                      <a:endParaRPr lang="en-NZ" dirty="0"/>
                    </a:p>
                  </a:txBody>
                  <a:tcPr/>
                </a:tc>
                <a:tc>
                  <a:txBody>
                    <a:bodyPr/>
                    <a:lstStyle/>
                    <a:p>
                      <a:r>
                        <a:rPr lang="en-NZ" dirty="0" smtClean="0">
                          <a:solidFill>
                            <a:srgbClr val="FF3300"/>
                          </a:solidFill>
                        </a:rPr>
                        <a:t>Water scarcity, methane emissions</a:t>
                      </a:r>
                      <a:endParaRPr lang="en-NZ" dirty="0">
                        <a:solidFill>
                          <a:srgbClr val="FF3300"/>
                        </a:solidFill>
                      </a:endParaRPr>
                    </a:p>
                  </a:txBody>
                  <a:tcPr/>
                </a:tc>
              </a:tr>
              <a:tr h="630129">
                <a:tc>
                  <a:txBody>
                    <a:bodyPr/>
                    <a:lstStyle/>
                    <a:p>
                      <a:endParaRPr lang="en-NZ" dirty="0"/>
                    </a:p>
                  </a:txBody>
                  <a:tcPr/>
                </a:tc>
                <a:tc>
                  <a:txBody>
                    <a:bodyPr/>
                    <a:lstStyle/>
                    <a:p>
                      <a:r>
                        <a:rPr lang="en-NZ" dirty="0" smtClean="0"/>
                        <a:t>Dry crops</a:t>
                      </a:r>
                      <a:endParaRPr lang="en-NZ" dirty="0"/>
                    </a:p>
                  </a:txBody>
                  <a:tcPr/>
                </a:tc>
                <a:tc>
                  <a:txBody>
                    <a:bodyPr/>
                    <a:lstStyle/>
                    <a:p>
                      <a:r>
                        <a:rPr lang="en-NZ" dirty="0" smtClean="0"/>
                        <a:t>Arid/semi arid regions</a:t>
                      </a:r>
                      <a:endParaRPr lang="en-NZ" dirty="0"/>
                    </a:p>
                  </a:txBody>
                  <a:tcPr/>
                </a:tc>
                <a:tc>
                  <a:txBody>
                    <a:bodyPr/>
                    <a:lstStyle/>
                    <a:p>
                      <a:r>
                        <a:rPr lang="en-NZ" dirty="0" smtClean="0">
                          <a:solidFill>
                            <a:srgbClr val="FF3300"/>
                          </a:solidFill>
                        </a:rPr>
                        <a:t>Secondary salinization, water scarcity</a:t>
                      </a:r>
                      <a:endParaRPr lang="en-NZ" dirty="0">
                        <a:solidFill>
                          <a:srgbClr val="FF3300"/>
                        </a:solidFill>
                      </a:endParaRPr>
                    </a:p>
                  </a:txBody>
                  <a:tcPr/>
                </a:tc>
              </a:tr>
              <a:tr h="630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Livestock</a:t>
                      </a:r>
                    </a:p>
                    <a:p>
                      <a:endParaRPr lang="en-NZ" dirty="0"/>
                    </a:p>
                  </a:txBody>
                  <a:tcPr/>
                </a:tc>
                <a:tc>
                  <a:txBody>
                    <a:bodyPr/>
                    <a:lstStyle/>
                    <a:p>
                      <a:r>
                        <a:rPr lang="en-NZ" dirty="0" smtClean="0"/>
                        <a:t>Over grazing</a:t>
                      </a:r>
                      <a:endParaRPr lang="en-NZ" dirty="0"/>
                    </a:p>
                  </a:txBody>
                  <a:tcPr/>
                </a:tc>
                <a:tc>
                  <a:txBody>
                    <a:bodyPr/>
                    <a:lstStyle/>
                    <a:p>
                      <a:r>
                        <a:rPr lang="en-NZ" dirty="0" smtClean="0"/>
                        <a:t>Developing countries</a:t>
                      </a:r>
                      <a:endParaRPr lang="en-NZ" dirty="0"/>
                    </a:p>
                  </a:txBody>
                  <a:tcPr/>
                </a:tc>
                <a:tc>
                  <a:txBody>
                    <a:bodyPr/>
                    <a:lstStyle/>
                    <a:p>
                      <a:r>
                        <a:rPr lang="en-NZ" dirty="0" smtClean="0">
                          <a:solidFill>
                            <a:srgbClr val="FF3300"/>
                          </a:solidFill>
                        </a:rPr>
                        <a:t>Soil degradation, water storage, C loss </a:t>
                      </a:r>
                      <a:endParaRPr lang="en-NZ" dirty="0">
                        <a:solidFill>
                          <a:srgbClr val="FF3300"/>
                        </a:solidFill>
                      </a:endParaRPr>
                    </a:p>
                  </a:txBody>
                  <a:tcPr/>
                </a:tc>
              </a:tr>
              <a:tr h="630129">
                <a:tc>
                  <a:txBody>
                    <a:bodyPr/>
                    <a:lstStyle/>
                    <a:p>
                      <a:endParaRPr lang="en-NZ" dirty="0"/>
                    </a:p>
                  </a:txBody>
                  <a:tcPr/>
                </a:tc>
                <a:tc>
                  <a:txBody>
                    <a:bodyPr/>
                    <a:lstStyle/>
                    <a:p>
                      <a:r>
                        <a:rPr lang="en-NZ" dirty="0" smtClean="0"/>
                        <a:t>Industrial breeding</a:t>
                      </a:r>
                      <a:endParaRPr lang="en-NZ" dirty="0"/>
                    </a:p>
                  </a:txBody>
                  <a:tcPr/>
                </a:tc>
                <a:tc>
                  <a:txBody>
                    <a:bodyPr/>
                    <a:lstStyle/>
                    <a:p>
                      <a:r>
                        <a:rPr lang="en-NZ" dirty="0" smtClean="0"/>
                        <a:t>Industrialised countries</a:t>
                      </a:r>
                      <a:endParaRPr lang="en-NZ" dirty="0"/>
                    </a:p>
                  </a:txBody>
                  <a:tcPr/>
                </a:tc>
                <a:tc>
                  <a:txBody>
                    <a:bodyPr/>
                    <a:lstStyle/>
                    <a:p>
                      <a:r>
                        <a:rPr lang="en-NZ" dirty="0" smtClean="0">
                          <a:solidFill>
                            <a:srgbClr val="FF3300"/>
                          </a:solidFill>
                        </a:rPr>
                        <a:t>Water pollution, residue antibiotics</a:t>
                      </a:r>
                      <a:r>
                        <a:rPr lang="en-NZ" baseline="0" dirty="0" smtClean="0">
                          <a:solidFill>
                            <a:srgbClr val="FF3300"/>
                          </a:solidFill>
                        </a:rPr>
                        <a:t> </a:t>
                      </a:r>
                      <a:endParaRPr lang="en-NZ" dirty="0">
                        <a:solidFill>
                          <a:srgbClr val="FF3300"/>
                        </a:solidFill>
                      </a:endParaRPr>
                    </a:p>
                  </a:txBody>
                  <a:tcPr/>
                </a:tc>
              </a:tr>
              <a:tr h="630129">
                <a:tc>
                  <a:txBody>
                    <a:bodyPr/>
                    <a:lstStyle/>
                    <a:p>
                      <a:r>
                        <a:rPr lang="en-NZ" dirty="0" smtClean="0"/>
                        <a:t>Forest clearance, wetland drainage</a:t>
                      </a:r>
                      <a:endParaRPr lang="en-NZ" dirty="0"/>
                    </a:p>
                  </a:txBody>
                  <a:tcPr/>
                </a:tc>
                <a:tc>
                  <a:txBody>
                    <a:bodyPr/>
                    <a:lstStyle/>
                    <a:p>
                      <a:r>
                        <a:rPr lang="en-NZ" dirty="0" smtClean="0"/>
                        <a:t>Deforestation, wetland shrink</a:t>
                      </a:r>
                      <a:endParaRPr lang="en-N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Developing &amp;</a:t>
                      </a:r>
                      <a:r>
                        <a:rPr lang="en-NZ" baseline="0" dirty="0" smtClean="0"/>
                        <a:t> transition countries</a:t>
                      </a:r>
                      <a:endParaRPr lang="en-NZ" dirty="0" smtClean="0"/>
                    </a:p>
                  </a:txBody>
                  <a:tcPr/>
                </a:tc>
                <a:tc>
                  <a:txBody>
                    <a:bodyPr/>
                    <a:lstStyle/>
                    <a:p>
                      <a:r>
                        <a:rPr lang="en-NZ" dirty="0" smtClean="0">
                          <a:solidFill>
                            <a:srgbClr val="FF3300"/>
                          </a:solidFill>
                        </a:rPr>
                        <a:t>Biodiversity</a:t>
                      </a:r>
                      <a:r>
                        <a:rPr lang="en-NZ" baseline="0" dirty="0" smtClean="0">
                          <a:solidFill>
                            <a:srgbClr val="FF3300"/>
                          </a:solidFill>
                        </a:rPr>
                        <a:t> loss, C loss</a:t>
                      </a:r>
                      <a:endParaRPr lang="en-NZ" dirty="0">
                        <a:solidFill>
                          <a:srgbClr val="FF3300"/>
                        </a:solidFill>
                      </a:endParaRPr>
                    </a:p>
                  </a:txBody>
                  <a:tcPr/>
                </a:tc>
              </a:tr>
            </a:tbl>
          </a:graphicData>
        </a:graphic>
      </p:graphicFrame>
      <p:sp>
        <p:nvSpPr>
          <p:cNvPr id="6" name="TextBox 5"/>
          <p:cNvSpPr txBox="1"/>
          <p:nvPr/>
        </p:nvSpPr>
        <p:spPr>
          <a:xfrm>
            <a:off x="4479406" y="6536377"/>
            <a:ext cx="3674404" cy="261610"/>
          </a:xfrm>
          <a:prstGeom prst="rect">
            <a:avLst/>
          </a:prstGeom>
          <a:noFill/>
        </p:spPr>
        <p:txBody>
          <a:bodyPr wrap="none" rtlCol="0">
            <a:spAutoFit/>
          </a:bodyPr>
          <a:lstStyle/>
          <a:p>
            <a:r>
              <a:rPr lang="en-NZ" sz="1100" dirty="0" smtClean="0"/>
              <a:t>Source: Status of the World’s soil resources, FAO, 2015</a:t>
            </a:r>
            <a:endParaRPr lang="en-NZ" sz="1100" dirty="0"/>
          </a:p>
        </p:txBody>
      </p:sp>
    </p:spTree>
    <p:extLst>
      <p:ext uri="{BB962C8B-B14F-4D97-AF65-F5344CB8AC3E}">
        <p14:creationId xmlns:p14="http://schemas.microsoft.com/office/powerpoint/2010/main" val="339863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48680"/>
            <a:ext cx="2111896" cy="1508026"/>
          </a:xfrm>
          <a:prstGeom prst="rect">
            <a:avLst/>
          </a:prstGeom>
          <a:ln>
            <a:noFill/>
          </a:ln>
          <a:effectLst>
            <a:outerShdw blurRad="292100" dist="139700" dir="2700000" algn="tl" rotWithShape="0">
              <a:srgbClr val="333333">
                <a:alpha val="65000"/>
              </a:srgbClr>
            </a:outerShdw>
          </a:effectLst>
        </p:spPr>
      </p:pic>
      <p:pic>
        <p:nvPicPr>
          <p:cNvPr id="3074" name="Picture 2" descr="http://www.getfarming.co.nz/wp-content/uploads/2017/02/Landcare-Research-release-two-new-insects-to-help-New-Zealand-farmers-fight-tutsan-300x180.jpg"/>
          <p:cNvPicPr>
            <a:picLocks noChangeAspect="1" noChangeArrowheads="1"/>
          </p:cNvPicPr>
          <p:nvPr/>
        </p:nvPicPr>
        <p:blipFill rotWithShape="1">
          <a:blip r:embed="rId3">
            <a:extLst>
              <a:ext uri="{28A0092B-C50C-407E-A947-70E740481C1C}">
                <a14:useLocalDpi xmlns:a14="http://schemas.microsoft.com/office/drawing/2010/main" val="0"/>
              </a:ext>
            </a:extLst>
          </a:blip>
          <a:srcRect r="19776"/>
          <a:stretch/>
        </p:blipFill>
        <p:spPr bwMode="auto">
          <a:xfrm>
            <a:off x="2195736" y="1124744"/>
            <a:ext cx="2292408"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landcare research catch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12238" y="1461126"/>
            <a:ext cx="1847515"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830" y="2826581"/>
            <a:ext cx="2618426" cy="1754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3501008"/>
            <a:ext cx="2232248"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Notched Right Arrow 6"/>
          <p:cNvSpPr/>
          <p:nvPr/>
        </p:nvSpPr>
        <p:spPr bwMode="auto">
          <a:xfrm rot="1867087">
            <a:off x="4471681" y="1262339"/>
            <a:ext cx="3456384" cy="360040"/>
          </a:xfrm>
          <a:prstGeom prst="notchedRightArrow">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NZ" sz="1800" b="0" i="0" u="none" strike="noStrike" cap="none" normalizeH="0" baseline="0" smtClean="0">
              <a:ln>
                <a:noFill/>
              </a:ln>
              <a:effectLst/>
              <a:latin typeface="Arial" charset="0"/>
            </a:endParaRPr>
          </a:p>
        </p:txBody>
      </p:sp>
      <p:sp>
        <p:nvSpPr>
          <p:cNvPr id="8" name="TextBox 7"/>
          <p:cNvSpPr txBox="1"/>
          <p:nvPr/>
        </p:nvSpPr>
        <p:spPr>
          <a:xfrm>
            <a:off x="6228184" y="668518"/>
            <a:ext cx="1486304" cy="461665"/>
          </a:xfrm>
          <a:prstGeom prst="rect">
            <a:avLst/>
          </a:prstGeom>
          <a:noFill/>
        </p:spPr>
        <p:txBody>
          <a:bodyPr wrap="none" rtlCol="0">
            <a:spAutoFit/>
          </a:bodyPr>
          <a:lstStyle/>
          <a:p>
            <a:r>
              <a:rPr lang="en-NZ" sz="2400" dirty="0" smtClean="0"/>
              <a:t>All scales</a:t>
            </a:r>
            <a:endParaRPr lang="en-NZ" sz="2400" dirty="0"/>
          </a:p>
        </p:txBody>
      </p:sp>
      <p:pic>
        <p:nvPicPr>
          <p:cNvPr id="3083" name="Picture 11" descr="Image result for past present future timeline"/>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51520" y="5295016"/>
            <a:ext cx="5935003" cy="1518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883" y="4044367"/>
            <a:ext cx="2955233" cy="584775"/>
          </a:xfrm>
          <a:prstGeom prst="rect">
            <a:avLst/>
          </a:prstGeom>
          <a:noFill/>
        </p:spPr>
        <p:txBody>
          <a:bodyPr wrap="none" rtlCol="0">
            <a:spAutoFit/>
          </a:bodyPr>
          <a:lstStyle/>
          <a:p>
            <a:r>
              <a:rPr lang="en-NZ" sz="3200" dirty="0" smtClean="0"/>
              <a:t>We need data!!</a:t>
            </a:r>
            <a:endParaRPr lang="en-NZ" sz="3200" dirty="0"/>
          </a:p>
        </p:txBody>
      </p:sp>
    </p:spTree>
    <p:extLst>
      <p:ext uri="{BB962C8B-B14F-4D97-AF65-F5344CB8AC3E}">
        <p14:creationId xmlns:p14="http://schemas.microsoft.com/office/powerpoint/2010/main" val="215592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584" y="145813"/>
            <a:ext cx="6561612" cy="64194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of Soil Pit"/>
          <p:cNvPicPr>
            <a:picLocks noChangeAspect="1" noChangeArrowheads="1"/>
          </p:cNvPicPr>
          <p:nvPr/>
        </p:nvPicPr>
        <p:blipFill>
          <a:blip r:embed="rId4"/>
          <a:srcRect/>
          <a:stretch>
            <a:fillRect/>
          </a:stretch>
        </p:blipFill>
        <p:spPr bwMode="auto">
          <a:xfrm>
            <a:off x="305078" y="615053"/>
            <a:ext cx="1393825" cy="209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srcRect/>
          <a:stretch>
            <a:fillRect/>
          </a:stretch>
        </p:blipFill>
        <p:spPr bwMode="auto">
          <a:xfrm>
            <a:off x="3016474" y="4839684"/>
            <a:ext cx="1293812" cy="1725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srcRect/>
          <a:stretch>
            <a:fillRect/>
          </a:stretch>
        </p:blipFill>
        <p:spPr bwMode="auto">
          <a:xfrm>
            <a:off x="5666330" y="4707970"/>
            <a:ext cx="1462087" cy="1924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smap.jpl.nasa.gov/system/resources/list_images/59_SMAP_data_orbit_thumb.jpg"/>
          <p:cNvPicPr>
            <a:picLocks noChangeAspect="1" noChangeArrowheads="1"/>
          </p:cNvPicPr>
          <p:nvPr/>
        </p:nvPicPr>
        <p:blipFill>
          <a:blip r:embed="rId7"/>
          <a:srcRect/>
          <a:stretch>
            <a:fillRect/>
          </a:stretch>
        </p:blipFill>
        <p:spPr bwMode="auto">
          <a:xfrm>
            <a:off x="2195736" y="261911"/>
            <a:ext cx="2114550" cy="1585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7" descr="\\JacobOram\user1\medyckyj-scottd\Documents\Local 'G' drive\Soils and Landscape related\OGC Soil IE\Photos folder\SoilPhotos\Geophysics_EM38.JPG"/>
          <p:cNvPicPr>
            <a:picLocks noChangeAspect="1" noChangeArrowheads="1"/>
          </p:cNvPicPr>
          <p:nvPr/>
        </p:nvPicPr>
        <p:blipFill>
          <a:blip r:embed="rId8"/>
          <a:srcRect/>
          <a:stretch>
            <a:fillRect/>
          </a:stretch>
        </p:blipFill>
        <p:spPr bwMode="auto">
          <a:xfrm>
            <a:off x="4678015" y="260648"/>
            <a:ext cx="2054225" cy="1538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8" descr="\\JacobOram\user1\medyckyj-scottd\Documents\Local 'G' drive\Soils and Landscape related\OGC Soil IE\Photos folder\SoilPhotos\BAL1_drilling.jpg"/>
          <p:cNvPicPr>
            <a:picLocks noChangeAspect="1" noChangeArrowheads="1"/>
          </p:cNvPicPr>
          <p:nvPr/>
        </p:nvPicPr>
        <p:blipFill rotWithShape="1">
          <a:blip r:embed="rId9"/>
          <a:srcRect r="63653"/>
          <a:stretch/>
        </p:blipFill>
        <p:spPr bwMode="auto">
          <a:xfrm>
            <a:off x="7020272" y="1376391"/>
            <a:ext cx="1379537" cy="2836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9" descr="C:\Users\medyckyj-scottd\Desktop\Trip photos\20150528_153225.jpg"/>
          <p:cNvPicPr>
            <a:picLocks noChangeAspect="1" noChangeArrowheads="1"/>
          </p:cNvPicPr>
          <p:nvPr/>
        </p:nvPicPr>
        <p:blipFill rotWithShape="1">
          <a:blip r:embed="rId10"/>
          <a:srcRect r="26235"/>
          <a:stretch/>
        </p:blipFill>
        <p:spPr bwMode="auto">
          <a:xfrm>
            <a:off x="191765" y="3366716"/>
            <a:ext cx="1657350" cy="1684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0" descr="\\JacobOram\user1\medyckyj-scottd\Documents\Local 'G' drive\Soils and Landscape related\OGC Soil IE\Photos folder\deander_rainer1_USGS.jpg"/>
          <p:cNvPicPr>
            <a:picLocks noChangeAspect="1" noChangeArrowheads="1"/>
          </p:cNvPicPr>
          <p:nvPr/>
        </p:nvPicPr>
        <p:blipFill rotWithShape="1">
          <a:blip r:embed="rId11"/>
          <a:srcRect t="28278" b="17158"/>
          <a:stretch/>
        </p:blipFill>
        <p:spPr bwMode="auto">
          <a:xfrm>
            <a:off x="3036043" y="2492896"/>
            <a:ext cx="1839912" cy="1506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Folded Corner 13"/>
          <p:cNvSpPr/>
          <p:nvPr/>
        </p:nvSpPr>
        <p:spPr>
          <a:xfrm rot="21248651">
            <a:off x="904408" y="4782793"/>
            <a:ext cx="2468501" cy="1632235"/>
          </a:xfrm>
          <a:prstGeom prst="foldedCorner">
            <a:avLst/>
          </a:prstGeom>
          <a:gradFill flip="none" rotWithShape="1">
            <a:gsLst>
              <a:gs pos="47000">
                <a:srgbClr val="FFEF00"/>
              </a:gs>
              <a:gs pos="0">
                <a:srgbClr val="FFEF00">
                  <a:tint val="66000"/>
                  <a:satMod val="160000"/>
                  <a:lumMod val="67000"/>
                  <a:lumOff val="33000"/>
                </a:srgbClr>
              </a:gs>
              <a:gs pos="6000">
                <a:srgbClr val="FFEF00">
                  <a:tint val="44500"/>
                  <a:satMod val="160000"/>
                </a:srgbClr>
              </a:gs>
              <a:gs pos="100000">
                <a:srgbClr val="EEE300"/>
              </a:gs>
            </a:gsLst>
            <a:path path="circle">
              <a:fillToRect t="100000" r="100000"/>
            </a:path>
            <a:tileRect l="-100000" b="-100000"/>
          </a:gradFill>
          <a:ln>
            <a:solidFill>
              <a:schemeClr val="bg1">
                <a:lumMod val="85000"/>
              </a:schemeClr>
            </a:solidFill>
          </a:ln>
          <a:effectLst>
            <a:outerShdw blurRad="50800" dist="762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b"/>
          <a:lstStyle/>
          <a:p>
            <a:pPr algn="ctr"/>
            <a:r>
              <a:rPr lang="en-NZ" sz="2000" dirty="0" smtClean="0">
                <a:solidFill>
                  <a:schemeClr val="tx1"/>
                </a:solidFill>
              </a:rPr>
              <a:t>Characteristics of </a:t>
            </a:r>
            <a:r>
              <a:rPr lang="en-NZ" sz="2000" dirty="0" smtClean="0">
                <a:solidFill>
                  <a:schemeClr val="tx1"/>
                </a:solidFill>
              </a:rPr>
              <a:t/>
            </a:r>
            <a:br>
              <a:rPr lang="en-NZ" sz="2000" dirty="0" smtClean="0">
                <a:solidFill>
                  <a:schemeClr val="tx1"/>
                </a:solidFill>
              </a:rPr>
            </a:br>
            <a:r>
              <a:rPr lang="en-NZ" sz="2000" dirty="0" smtClean="0">
                <a:solidFill>
                  <a:schemeClr val="tx1"/>
                </a:solidFill>
              </a:rPr>
              <a:t>big </a:t>
            </a:r>
            <a:r>
              <a:rPr lang="en-NZ" sz="2000" dirty="0" smtClean="0">
                <a:solidFill>
                  <a:schemeClr val="tx1"/>
                </a:solidFill>
              </a:rPr>
              <a:t>data </a:t>
            </a:r>
            <a:r>
              <a:rPr lang="en-NZ" sz="2000" dirty="0" smtClean="0">
                <a:solidFill>
                  <a:schemeClr val="tx1"/>
                </a:solidFill>
              </a:rPr>
              <a:t/>
            </a:r>
            <a:br>
              <a:rPr lang="en-NZ" sz="2000" dirty="0" smtClean="0">
                <a:solidFill>
                  <a:schemeClr val="tx1"/>
                </a:solidFill>
              </a:rPr>
            </a:br>
            <a:r>
              <a:rPr lang="en-NZ" sz="2000" dirty="0" smtClean="0">
                <a:solidFill>
                  <a:schemeClr val="tx1"/>
                </a:solidFill>
              </a:rPr>
              <a:t>(</a:t>
            </a:r>
            <a:r>
              <a:rPr lang="en-NZ" sz="2000" dirty="0" smtClean="0">
                <a:solidFill>
                  <a:schemeClr val="tx1"/>
                </a:solidFill>
              </a:rPr>
              <a:t>volume, veracity, velocity, variety)</a:t>
            </a:r>
            <a:endParaRPr lang="en-NZ" sz="2000" dirty="0"/>
          </a:p>
        </p:txBody>
      </p:sp>
    </p:spTree>
    <p:extLst>
      <p:ext uri="{BB962C8B-B14F-4D97-AF65-F5344CB8AC3E}">
        <p14:creationId xmlns:p14="http://schemas.microsoft.com/office/powerpoint/2010/main" val="26419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LCR_Whi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Zen Hei"/>
        <a:cs typeface="WenQuanYi Zen Hei"/>
      </a:majorFont>
      <a:minorFont>
        <a:latin typeface="Arial"/>
        <a:ea typeface="WenQuanYi Zen Hei"/>
        <a:cs typeface="WenQuanYi Zen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Landcare Colours">
      <a:dk1>
        <a:srgbClr val="000000"/>
      </a:dk1>
      <a:lt1>
        <a:srgbClr val="FFFFFF"/>
      </a:lt1>
      <a:dk2>
        <a:srgbClr val="5E9732"/>
      </a:dk2>
      <a:lt2>
        <a:srgbClr val="767662"/>
      </a:lt2>
      <a:accent1>
        <a:srgbClr val="5B7E96"/>
      </a:accent1>
      <a:accent2>
        <a:srgbClr val="5A7F72"/>
      </a:accent2>
      <a:accent3>
        <a:srgbClr val="9A9B32"/>
      </a:accent3>
      <a:accent4>
        <a:srgbClr val="4D5A31"/>
      </a:accent4>
      <a:accent5>
        <a:srgbClr val="B7B09D"/>
      </a:accent5>
      <a:accent6>
        <a:srgbClr val="9A8600"/>
      </a:accent6>
      <a:hlink>
        <a:srgbClr val="5B4622"/>
      </a:hlink>
      <a:folHlink>
        <a:srgbClr val="66B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GC_PowerPoin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GC_PowerPoin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LCR_White</Template>
  <TotalTime>610</TotalTime>
  <Words>1808</Words>
  <Application>Microsoft Office PowerPoint</Application>
  <PresentationFormat>On-screen Show (4:3)</PresentationFormat>
  <Paragraphs>297</Paragraphs>
  <Slides>26</Slides>
  <Notes>9</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LCR_White</vt:lpstr>
      <vt:lpstr>Office Theme</vt:lpstr>
      <vt:lpstr>OGC_PowerPoint_Template</vt:lpstr>
      <vt:lpstr>1_OGC_PowerPoint_Template</vt:lpstr>
      <vt:lpstr>Soil for starters</vt:lpstr>
      <vt:lpstr>Contributors</vt:lpstr>
      <vt:lpstr>Soil – the resource</vt:lpstr>
      <vt:lpstr>PowerPoint Presentation</vt:lpstr>
      <vt:lpstr>Soil &amp; Agriculture</vt:lpstr>
      <vt:lpstr>PowerPoint Presentation</vt:lpstr>
      <vt:lpstr>PowerPoint Presentation</vt:lpstr>
      <vt:lpstr>PowerPoint Presentation</vt:lpstr>
      <vt:lpstr>PowerPoint Presentation</vt:lpstr>
      <vt:lpstr>In summary…</vt:lpstr>
      <vt:lpstr>Soil Data Interoperability –  state of play</vt:lpstr>
      <vt:lpstr>Long track record</vt:lpstr>
      <vt:lpstr>Major initiatives  </vt:lpstr>
      <vt:lpstr>Standards…</vt:lpstr>
      <vt:lpstr>Comparison of the modelling approach and scope of each information model</vt:lpstr>
      <vt:lpstr>Comparison of model accessibility and implementation</vt:lpstr>
      <vt:lpstr>Web Service Interfaces</vt:lpstr>
      <vt:lpstr>OGC Interoperability Experiment</vt:lpstr>
      <vt:lpstr>Soil IE Outcomes</vt:lpstr>
      <vt:lpstr>Barriers to interoperability</vt:lpstr>
      <vt:lpstr>Technical challenges</vt:lpstr>
      <vt:lpstr>Social</vt:lpstr>
      <vt:lpstr>“Vision with action can change the world”</vt:lpstr>
      <vt:lpstr>Conclusions</vt:lpstr>
      <vt:lpstr>PowerPoint Presentation</vt:lpstr>
      <vt:lpstr>PowerPoint Presentation</vt:lpstr>
    </vt:vector>
  </TitlesOfParts>
  <Company>Landcare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Soils for starters</dc:title>
  <dc:creator>David Medyckyj-Scott</dc:creator>
  <cp:lastModifiedBy>David Medyckyj-Scott</cp:lastModifiedBy>
  <cp:revision>66</cp:revision>
  <cp:lastPrinted>2014-09-17T22:44:12Z</cp:lastPrinted>
  <dcterms:created xsi:type="dcterms:W3CDTF">2017-03-07T02:12:34Z</dcterms:created>
  <dcterms:modified xsi:type="dcterms:W3CDTF">2017-03-21T08:36:45Z</dcterms:modified>
</cp:coreProperties>
</file>